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102" d="100"/>
          <a:sy n="102" d="100"/>
        </p:scale>
        <p:origin x="1212" y="10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6/3/2022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jpeg>
</file>

<file path=ppt/media/image21.png>
</file>

<file path=ppt/media/image22.png>
</file>

<file path=ppt/media/image23.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1</a:t>
            </a:fld>
            <a:endParaRPr lang="en-US"/>
          </a:p>
        </p:txBody>
      </p:sp>
    </p:spTree>
    <p:extLst>
      <p:ext uri="{BB962C8B-B14F-4D97-AF65-F5344CB8AC3E}">
        <p14:creationId xmlns:p14="http://schemas.microsoft.com/office/powerpoint/2010/main" val="29503067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6785222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37241864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18591594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4435471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22869103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19</a:t>
            </a:fld>
            <a:endParaRPr lang="en-US"/>
          </a:p>
        </p:txBody>
      </p:sp>
    </p:spTree>
    <p:extLst>
      <p:ext uri="{BB962C8B-B14F-4D97-AF65-F5344CB8AC3E}">
        <p14:creationId xmlns:p14="http://schemas.microsoft.com/office/powerpoint/2010/main" val="18494716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15315461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21</a:t>
            </a:fld>
            <a:endParaRPr lang="en-US"/>
          </a:p>
        </p:txBody>
      </p:sp>
    </p:spTree>
    <p:extLst>
      <p:ext uri="{BB962C8B-B14F-4D97-AF65-F5344CB8AC3E}">
        <p14:creationId xmlns:p14="http://schemas.microsoft.com/office/powerpoint/2010/main" val="2893336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22</a:t>
            </a:fld>
            <a:endParaRPr lang="en-US"/>
          </a:p>
        </p:txBody>
      </p:sp>
    </p:spTree>
    <p:extLst>
      <p:ext uri="{BB962C8B-B14F-4D97-AF65-F5344CB8AC3E}">
        <p14:creationId xmlns:p14="http://schemas.microsoft.com/office/powerpoint/2010/main" val="24240171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Done</a:t>
            </a:r>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23</a:t>
            </a:fld>
            <a:endParaRPr lang="en-US"/>
          </a:p>
        </p:txBody>
      </p:sp>
    </p:spTree>
    <p:extLst>
      <p:ext uri="{BB962C8B-B14F-4D97-AF65-F5344CB8AC3E}">
        <p14:creationId xmlns:p14="http://schemas.microsoft.com/office/powerpoint/2010/main" val="21368219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24</a:t>
            </a:fld>
            <a:endParaRPr lang="en-US"/>
          </a:p>
        </p:txBody>
      </p:sp>
    </p:spTree>
    <p:extLst>
      <p:ext uri="{BB962C8B-B14F-4D97-AF65-F5344CB8AC3E}">
        <p14:creationId xmlns:p14="http://schemas.microsoft.com/office/powerpoint/2010/main" val="13939028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25</a:t>
            </a:fld>
            <a:endParaRPr lang="en-US"/>
          </a:p>
        </p:txBody>
      </p:sp>
    </p:spTree>
    <p:extLst>
      <p:ext uri="{BB962C8B-B14F-4D97-AF65-F5344CB8AC3E}">
        <p14:creationId xmlns:p14="http://schemas.microsoft.com/office/powerpoint/2010/main" val="42227874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26</a:t>
            </a:fld>
            <a:endParaRPr lang="en-US"/>
          </a:p>
        </p:txBody>
      </p:sp>
    </p:spTree>
    <p:extLst>
      <p:ext uri="{BB962C8B-B14F-4D97-AF65-F5344CB8AC3E}">
        <p14:creationId xmlns:p14="http://schemas.microsoft.com/office/powerpoint/2010/main" val="34971468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27</a:t>
            </a:fld>
            <a:endParaRPr lang="en-US"/>
          </a:p>
        </p:txBody>
      </p:sp>
    </p:spTree>
    <p:extLst>
      <p:ext uri="{BB962C8B-B14F-4D97-AF65-F5344CB8AC3E}">
        <p14:creationId xmlns:p14="http://schemas.microsoft.com/office/powerpoint/2010/main" val="20091533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28</a:t>
            </a:fld>
            <a:endParaRPr lang="en-US"/>
          </a:p>
        </p:txBody>
      </p:sp>
    </p:spTree>
    <p:extLst>
      <p:ext uri="{BB962C8B-B14F-4D97-AF65-F5344CB8AC3E}">
        <p14:creationId xmlns:p14="http://schemas.microsoft.com/office/powerpoint/2010/main" val="188738404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29</a:t>
            </a:fld>
            <a:endParaRPr lang="en-US"/>
          </a:p>
        </p:txBody>
      </p:sp>
    </p:spTree>
    <p:extLst>
      <p:ext uri="{BB962C8B-B14F-4D97-AF65-F5344CB8AC3E}">
        <p14:creationId xmlns:p14="http://schemas.microsoft.com/office/powerpoint/2010/main" val="10937013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30</a:t>
            </a:fld>
            <a:endParaRPr lang="en-US"/>
          </a:p>
        </p:txBody>
      </p:sp>
    </p:spTree>
    <p:extLst>
      <p:ext uri="{BB962C8B-B14F-4D97-AF65-F5344CB8AC3E}">
        <p14:creationId xmlns:p14="http://schemas.microsoft.com/office/powerpoint/2010/main" val="152634184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31</a:t>
            </a:fld>
            <a:endParaRPr lang="en-US"/>
          </a:p>
        </p:txBody>
      </p:sp>
    </p:spTree>
    <p:extLst>
      <p:ext uri="{BB962C8B-B14F-4D97-AF65-F5344CB8AC3E}">
        <p14:creationId xmlns:p14="http://schemas.microsoft.com/office/powerpoint/2010/main" val="11105245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32</a:t>
            </a:fld>
            <a:endParaRPr lang="en-US"/>
          </a:p>
        </p:txBody>
      </p:sp>
    </p:spTree>
    <p:extLst>
      <p:ext uri="{BB962C8B-B14F-4D97-AF65-F5344CB8AC3E}">
        <p14:creationId xmlns:p14="http://schemas.microsoft.com/office/powerpoint/2010/main" val="433273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215080120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33</a:t>
            </a:fld>
            <a:endParaRPr lang="en-US"/>
          </a:p>
        </p:txBody>
      </p:sp>
    </p:spTree>
    <p:extLst>
      <p:ext uri="{BB962C8B-B14F-4D97-AF65-F5344CB8AC3E}">
        <p14:creationId xmlns:p14="http://schemas.microsoft.com/office/powerpoint/2010/main" val="351648454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35</a:t>
            </a:fld>
            <a:endParaRPr lang="en-US"/>
          </a:p>
        </p:txBody>
      </p:sp>
    </p:spTree>
    <p:extLst>
      <p:ext uri="{BB962C8B-B14F-4D97-AF65-F5344CB8AC3E}">
        <p14:creationId xmlns:p14="http://schemas.microsoft.com/office/powerpoint/2010/main" val="62573430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36</a:t>
            </a:fld>
            <a:endParaRPr lang="en-US"/>
          </a:p>
        </p:txBody>
      </p:sp>
    </p:spTree>
    <p:extLst>
      <p:ext uri="{BB962C8B-B14F-4D97-AF65-F5344CB8AC3E}">
        <p14:creationId xmlns:p14="http://schemas.microsoft.com/office/powerpoint/2010/main" val="396600833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37</a:t>
            </a:fld>
            <a:endParaRPr lang="en-US"/>
          </a:p>
        </p:txBody>
      </p:sp>
    </p:spTree>
    <p:extLst>
      <p:ext uri="{BB962C8B-B14F-4D97-AF65-F5344CB8AC3E}">
        <p14:creationId xmlns:p14="http://schemas.microsoft.com/office/powerpoint/2010/main" val="247273724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39</a:t>
            </a:fld>
            <a:endParaRPr lang="en-US"/>
          </a:p>
        </p:txBody>
      </p:sp>
    </p:spTree>
    <p:extLst>
      <p:ext uri="{BB962C8B-B14F-4D97-AF65-F5344CB8AC3E}">
        <p14:creationId xmlns:p14="http://schemas.microsoft.com/office/powerpoint/2010/main" val="397502305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40</a:t>
            </a:fld>
            <a:endParaRPr lang="en-US"/>
          </a:p>
        </p:txBody>
      </p:sp>
    </p:spTree>
    <p:extLst>
      <p:ext uri="{BB962C8B-B14F-4D97-AF65-F5344CB8AC3E}">
        <p14:creationId xmlns:p14="http://schemas.microsoft.com/office/powerpoint/2010/main" val="331157526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41</a:t>
            </a:fld>
            <a:endParaRPr lang="en-US"/>
          </a:p>
        </p:txBody>
      </p:sp>
    </p:spTree>
    <p:extLst>
      <p:ext uri="{BB962C8B-B14F-4D97-AF65-F5344CB8AC3E}">
        <p14:creationId xmlns:p14="http://schemas.microsoft.com/office/powerpoint/2010/main" val="377791232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1676328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 not need</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5</a:t>
            </a:fld>
            <a:endParaRPr lang="en-US"/>
          </a:p>
        </p:txBody>
      </p:sp>
    </p:spTree>
    <p:extLst>
      <p:ext uri="{BB962C8B-B14F-4D97-AF65-F5344CB8AC3E}">
        <p14:creationId xmlns:p14="http://schemas.microsoft.com/office/powerpoint/2010/main" val="14689693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done</a:t>
            </a:r>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1917850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26426356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8629442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3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4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8" Type="http://schemas.openxmlformats.org/officeDocument/2006/relationships/hyperlink" Target="https://github.com/vitalyvb1974/ds/blob/main/jupyter-labs-webscraping.ipynb" TargetMode="External"/><Relationship Id="rId3" Type="http://schemas.openxmlformats.org/officeDocument/2006/relationships/image" Target="../media/image3.png"/><Relationship Id="rId7" Type="http://schemas.openxmlformats.org/officeDocument/2006/relationships/hyperlink" Target="https://github.com/vitalyvb1974/ds/blob/main/jupyter-labs-spacex-data-collection-api.ipynb" TargetMode="External"/><Relationship Id="rId2" Type="http://schemas.openxmlformats.org/officeDocument/2006/relationships/notesSlide" Target="../notesSlides/notesSlide37.xml"/><Relationship Id="rId1" Type="http://schemas.openxmlformats.org/officeDocument/2006/relationships/slideLayout" Target="../slideLayouts/slideLayout1.xml"/><Relationship Id="rId6" Type="http://schemas.openxmlformats.org/officeDocument/2006/relationships/hyperlink" Target="https://github.com/vitalyvb1974/ds/blob/main/jupyter-labs-eda-sql-coursera.ipynb" TargetMode="External"/><Relationship Id="rId11" Type="http://schemas.openxmlformats.org/officeDocument/2006/relationships/hyperlink" Target="https://github.com/vitalyvb1974/ds/blob/main/dashboard01.py" TargetMode="External"/><Relationship Id="rId5" Type="http://schemas.openxmlformats.org/officeDocument/2006/relationships/hyperlink" Target="https://github.com/vitalyvb1974/ds/blob/main/jupyter-labs-eda-dataviz.ipynb" TargetMode="External"/><Relationship Id="rId10" Type="http://schemas.openxmlformats.org/officeDocument/2006/relationships/hyperlink" Target="https://github.com/vitalyvb1974/ds/blob/main/labs-jupyter-spacex-Data%20wrangling.ipynb" TargetMode="External"/><Relationship Id="rId4" Type="http://schemas.openxmlformats.org/officeDocument/2006/relationships/hyperlink" Target="https://github.com/vitalyvb1974/ds/blob/main/SpaceX_Machine%20Learning%20Prediction_Part_5.ipynb" TargetMode="External"/><Relationship Id="rId9" Type="http://schemas.openxmlformats.org/officeDocument/2006/relationships/hyperlink" Target="https://github.com/vitalyvb1974/ds/blob/main/lab_jupyter_launch_site_location.ipynb" TargetMode="External"/></Relationships>
</file>

<file path=ppt/slides/_rels/slide47.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ndex.php?title=List_of_Falcon_9_and_Falcon_Heavy_launches&amp;oldid=1027686922"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Vitali </a:t>
            </a:r>
            <a:r>
              <a:rPr lang="en-US" dirty="0" err="1">
                <a:solidFill>
                  <a:schemeClr val="bg2"/>
                </a:solidFill>
                <a:latin typeface="Abadi"/>
                <a:ea typeface="SF Pro" pitchFamily="2" charset="0"/>
                <a:cs typeface="SF Pro" pitchFamily="2" charset="0"/>
              </a:rPr>
              <a:t>Babich</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2022-06-03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461865" cy="4351338"/>
          </a:xfrm>
          <a:prstGeom prst="rect">
            <a:avLst/>
          </a:prstGeom>
        </p:spPr>
        <p:txBody>
          <a:bodyPr/>
          <a:lstStyle/>
          <a:p>
            <a:r>
              <a:rPr lang="en-US" sz="2200" dirty="0">
                <a:solidFill>
                  <a:schemeClr val="accent3">
                    <a:lumMod val="25000"/>
                  </a:schemeClr>
                </a:solidFill>
                <a:latin typeface="Abadi" panose="020B0604020104020204" pitchFamily="34" charset="0"/>
              </a:rPr>
              <a:t>Determine the number and occurrence for fields </a:t>
            </a:r>
            <a:r>
              <a:rPr lang="en-US" sz="2200" dirty="0" err="1">
                <a:solidFill>
                  <a:schemeClr val="accent3">
                    <a:lumMod val="25000"/>
                  </a:schemeClr>
                </a:solidFill>
                <a:latin typeface="Abadi" panose="020B0604020104020204" pitchFamily="34" charset="0"/>
              </a:rPr>
              <a:t>LaunchSite</a:t>
            </a:r>
            <a:r>
              <a:rPr lang="en-US" sz="2200" dirty="0">
                <a:solidFill>
                  <a:schemeClr val="accent3">
                    <a:lumMod val="25000"/>
                  </a:schemeClr>
                </a:solidFill>
                <a:latin typeface="Abadi" panose="020B0604020104020204" pitchFamily="34" charset="0"/>
              </a:rPr>
              <a:t>, Orbit, Outcome by </a:t>
            </a:r>
            <a:r>
              <a:rPr lang="en-US" sz="2200" dirty="0" err="1">
                <a:solidFill>
                  <a:schemeClr val="accent3">
                    <a:lumMod val="25000"/>
                  </a:schemeClr>
                </a:solidFill>
                <a:latin typeface="Abadi" panose="020B0604020104020204" pitchFamily="34" charset="0"/>
              </a:rPr>
              <a:t>value_counts</a:t>
            </a:r>
            <a:r>
              <a:rPr lang="en-US" sz="2200" dirty="0">
                <a:solidFill>
                  <a:schemeClr val="accent3">
                    <a:lumMod val="25000"/>
                  </a:schemeClr>
                </a:solidFill>
                <a:latin typeface="Abadi" panose="020B0604020104020204" pitchFamily="34" charset="0"/>
              </a:rPr>
              <a:t>()</a:t>
            </a:r>
          </a:p>
          <a:p>
            <a:r>
              <a:rPr lang="en-US" sz="2200" dirty="0">
                <a:solidFill>
                  <a:schemeClr val="accent3">
                    <a:lumMod val="25000"/>
                  </a:schemeClr>
                </a:solidFill>
                <a:latin typeface="Abadi" panose="020B0604020104020204" pitchFamily="34" charset="0"/>
              </a:rPr>
              <a:t>Create landing outcome labels (by comprehensive list) and add them to new column into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a:t>
            </a:r>
          </a:p>
          <a:p>
            <a:r>
              <a:rPr lang="en-US" sz="2200" dirty="0">
                <a:solidFill>
                  <a:schemeClr val="accent3">
                    <a:lumMod val="25000"/>
                  </a:schemeClr>
                </a:solidFill>
                <a:latin typeface="Abadi" panose="020B0604020104020204" pitchFamily="34" charset="0"/>
              </a:rPr>
              <a:t>https://github.com/vitalyvb1974/ds/blob/main/labs-jupyter-spacex-Data%20wrangling.ipynb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E551871D-46BA-4D8D-BE17-11FA1C1FDDAF}"/>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7" name="Прямоугольник 6">
            <a:extLst>
              <a:ext uri="{FF2B5EF4-FFF2-40B4-BE49-F238E27FC236}">
                <a16:creationId xmlns:a16="http://schemas.microsoft.com/office/drawing/2014/main" id="{DECB9727-D789-4A12-A726-CC6C50864FAF}"/>
              </a:ext>
            </a:extLst>
          </p:cNvPr>
          <p:cNvSpPr/>
          <p:nvPr/>
        </p:nvSpPr>
        <p:spPr>
          <a:xfrm>
            <a:off x="6096000"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err="1"/>
              <a:t>pandas.read_csv</a:t>
            </a:r>
            <a:endParaRPr lang="ru-RU" sz="1400" dirty="0"/>
          </a:p>
        </p:txBody>
      </p:sp>
      <p:sp>
        <p:nvSpPr>
          <p:cNvPr id="9" name="Прямоугольник 8">
            <a:extLst>
              <a:ext uri="{FF2B5EF4-FFF2-40B4-BE49-F238E27FC236}">
                <a16:creationId xmlns:a16="http://schemas.microsoft.com/office/drawing/2014/main" id="{9B5DC8BF-66F5-427C-BD22-E73AED03D761}"/>
              </a:ext>
            </a:extLst>
          </p:cNvPr>
          <p:cNvSpPr/>
          <p:nvPr/>
        </p:nvSpPr>
        <p:spPr>
          <a:xfrm>
            <a:off x="7917688"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Calculate numbers by fields</a:t>
            </a:r>
            <a:endParaRPr lang="ru-RU" sz="1400" dirty="0"/>
          </a:p>
        </p:txBody>
      </p:sp>
      <p:cxnSp>
        <p:nvCxnSpPr>
          <p:cNvPr id="10" name="Прямая со стрелкой 9">
            <a:extLst>
              <a:ext uri="{FF2B5EF4-FFF2-40B4-BE49-F238E27FC236}">
                <a16:creationId xmlns:a16="http://schemas.microsoft.com/office/drawing/2014/main" id="{F687137D-0D8C-40A2-B442-FB0713364CFD}"/>
              </a:ext>
            </a:extLst>
          </p:cNvPr>
          <p:cNvCxnSpPr>
            <a:cxnSpLocks/>
            <a:stCxn id="7" idx="3"/>
            <a:endCxn id="9" idx="1"/>
          </p:cNvCxnSpPr>
          <p:nvPr/>
        </p:nvCxnSpPr>
        <p:spPr>
          <a:xfrm>
            <a:off x="7616858" y="2413262"/>
            <a:ext cx="30083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Прямоугольник 10">
            <a:extLst>
              <a:ext uri="{FF2B5EF4-FFF2-40B4-BE49-F238E27FC236}">
                <a16:creationId xmlns:a16="http://schemas.microsoft.com/office/drawing/2014/main" id="{48DB6D2D-D046-4A24-8ACD-D70C4C299C9E}"/>
              </a:ext>
            </a:extLst>
          </p:cNvPr>
          <p:cNvSpPr/>
          <p:nvPr/>
        </p:nvSpPr>
        <p:spPr>
          <a:xfrm>
            <a:off x="9739377" y="2073896"/>
            <a:ext cx="1520858" cy="67873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Create a landing outcome label</a:t>
            </a:r>
            <a:endParaRPr lang="ru-RU" sz="1400" dirty="0"/>
          </a:p>
        </p:txBody>
      </p:sp>
      <p:cxnSp>
        <p:nvCxnSpPr>
          <p:cNvPr id="12" name="Прямая со стрелкой 11">
            <a:extLst>
              <a:ext uri="{FF2B5EF4-FFF2-40B4-BE49-F238E27FC236}">
                <a16:creationId xmlns:a16="http://schemas.microsoft.com/office/drawing/2014/main" id="{527AD498-67D0-43D7-8E4B-49A63FDB67BD}"/>
              </a:ext>
            </a:extLst>
          </p:cNvPr>
          <p:cNvCxnSpPr>
            <a:cxnSpLocks/>
            <a:stCxn id="9" idx="3"/>
            <a:endCxn id="11" idx="1"/>
          </p:cNvCxnSpPr>
          <p:nvPr/>
        </p:nvCxnSpPr>
        <p:spPr>
          <a:xfrm>
            <a:off x="9438546" y="2413262"/>
            <a:ext cx="3008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Прямоугольник 12">
            <a:extLst>
              <a:ext uri="{FF2B5EF4-FFF2-40B4-BE49-F238E27FC236}">
                <a16:creationId xmlns:a16="http://schemas.microsoft.com/office/drawing/2014/main" id="{EF6AE9D7-D96E-4A60-817E-4DF41A8F1EF3}"/>
              </a:ext>
            </a:extLst>
          </p:cNvPr>
          <p:cNvSpPr/>
          <p:nvPr/>
        </p:nvSpPr>
        <p:spPr>
          <a:xfrm>
            <a:off x="6697661" y="4105373"/>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Add labels as new column “Class”</a:t>
            </a:r>
            <a:endParaRPr lang="ru-RU" sz="1400" dirty="0"/>
          </a:p>
        </p:txBody>
      </p:sp>
      <p:sp>
        <p:nvSpPr>
          <p:cNvPr id="14" name="Прямоугольник 13">
            <a:extLst>
              <a:ext uri="{FF2B5EF4-FFF2-40B4-BE49-F238E27FC236}">
                <a16:creationId xmlns:a16="http://schemas.microsoft.com/office/drawing/2014/main" id="{C6C2ED5A-E365-4E8F-BFF4-2727013F2A0D}"/>
              </a:ext>
            </a:extLst>
          </p:cNvPr>
          <p:cNvSpPr/>
          <p:nvPr/>
        </p:nvSpPr>
        <p:spPr>
          <a:xfrm>
            <a:off x="8820180" y="4105373"/>
            <a:ext cx="1520858" cy="67380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Calc mean of Class column</a:t>
            </a:r>
            <a:endParaRPr lang="ru-RU" sz="1400" dirty="0"/>
          </a:p>
        </p:txBody>
      </p:sp>
      <p:cxnSp>
        <p:nvCxnSpPr>
          <p:cNvPr id="15" name="Соединитель: уступ 14">
            <a:extLst>
              <a:ext uri="{FF2B5EF4-FFF2-40B4-BE49-F238E27FC236}">
                <a16:creationId xmlns:a16="http://schemas.microsoft.com/office/drawing/2014/main" id="{30DD08AB-9AC3-4B79-950C-8741AAD5EED4}"/>
              </a:ext>
            </a:extLst>
          </p:cNvPr>
          <p:cNvCxnSpPr>
            <a:cxnSpLocks/>
            <a:stCxn id="11" idx="2"/>
            <a:endCxn id="13" idx="0"/>
          </p:cNvCxnSpPr>
          <p:nvPr/>
        </p:nvCxnSpPr>
        <p:spPr>
          <a:xfrm rot="5400000">
            <a:off x="8302575" y="1908142"/>
            <a:ext cx="1352746" cy="3041716"/>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Прямая со стрелкой 15">
            <a:extLst>
              <a:ext uri="{FF2B5EF4-FFF2-40B4-BE49-F238E27FC236}">
                <a16:creationId xmlns:a16="http://schemas.microsoft.com/office/drawing/2014/main" id="{68D25657-9AEC-4717-BEBA-319FA8DB27A6}"/>
              </a:ext>
            </a:extLst>
          </p:cNvPr>
          <p:cNvCxnSpPr>
            <a:cxnSpLocks/>
            <a:stCxn id="13" idx="3"/>
            <a:endCxn id="14" idx="1"/>
          </p:cNvCxnSpPr>
          <p:nvPr/>
        </p:nvCxnSpPr>
        <p:spPr>
          <a:xfrm flipV="1">
            <a:off x="8218519" y="4442277"/>
            <a:ext cx="601661" cy="24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Scatter plot to visualize the relationship between parameters (Payload vs. Orbit type, </a:t>
            </a:r>
            <a:r>
              <a:rPr lang="en-US" sz="2200" dirty="0" err="1">
                <a:solidFill>
                  <a:schemeClr val="accent3">
                    <a:lumMod val="25000"/>
                  </a:schemeClr>
                </a:solidFill>
                <a:latin typeface="Abadi"/>
              </a:rPr>
              <a:t>FlightNumber</a:t>
            </a:r>
            <a:r>
              <a:rPr lang="en-US" sz="2200" dirty="0">
                <a:solidFill>
                  <a:schemeClr val="accent3">
                    <a:lumMod val="25000"/>
                  </a:schemeClr>
                </a:solidFill>
                <a:latin typeface="Abadi"/>
              </a:rPr>
              <a:t> vs. Orbit type, Payload vs. Launch Site, Flight Number vs. Launch Site, </a:t>
            </a:r>
            <a:r>
              <a:rPr lang="en-US" sz="2200" dirty="0" err="1">
                <a:solidFill>
                  <a:schemeClr val="accent3">
                    <a:lumMod val="25000"/>
                  </a:schemeClr>
                </a:solidFill>
                <a:latin typeface="Abadi"/>
              </a:rPr>
              <a:t>FlightNumber</a:t>
            </a:r>
            <a:r>
              <a:rPr lang="en-US" sz="2200" dirty="0">
                <a:solidFill>
                  <a:schemeClr val="accent3">
                    <a:lumMod val="25000"/>
                  </a:schemeClr>
                </a:solidFill>
                <a:latin typeface="Abadi"/>
              </a:rPr>
              <a:t> vs. </a:t>
            </a:r>
            <a:r>
              <a:rPr lang="en-US" sz="2200" dirty="0" err="1">
                <a:solidFill>
                  <a:schemeClr val="accent3">
                    <a:lumMod val="25000"/>
                  </a:schemeClr>
                </a:solidFill>
                <a:latin typeface="Abadi"/>
              </a:rPr>
              <a:t>PayloadMass</a:t>
            </a:r>
            <a:r>
              <a:rPr lang="en-US" sz="2200" dirty="0">
                <a:solidFill>
                  <a:schemeClr val="accent3">
                    <a:lumMod val="25000"/>
                  </a:schemeClr>
                </a:solidFill>
                <a:latin typeface="Abadi"/>
              </a:rPr>
              <a:t>)</a:t>
            </a:r>
          </a:p>
          <a:p>
            <a:pPr>
              <a:lnSpc>
                <a:spcPct val="100000"/>
              </a:lnSpc>
              <a:spcBef>
                <a:spcPts val="1400"/>
              </a:spcBef>
            </a:pPr>
            <a:r>
              <a:rPr lang="en-US" sz="2200" dirty="0">
                <a:solidFill>
                  <a:schemeClr val="accent3">
                    <a:lumMod val="25000"/>
                  </a:schemeClr>
                </a:solidFill>
                <a:latin typeface="Abadi"/>
              </a:rPr>
              <a:t>Bar chart to visualize the mean value of the parameters (success rate of each orbit type)</a:t>
            </a:r>
          </a:p>
          <a:p>
            <a:pPr>
              <a:lnSpc>
                <a:spcPct val="100000"/>
              </a:lnSpc>
              <a:spcBef>
                <a:spcPts val="1400"/>
              </a:spcBef>
            </a:pPr>
            <a:r>
              <a:rPr lang="en-US" sz="2200" dirty="0">
                <a:solidFill>
                  <a:schemeClr val="accent3">
                    <a:lumMod val="25000"/>
                  </a:schemeClr>
                </a:solidFill>
                <a:latin typeface="Abadi"/>
              </a:rPr>
              <a:t>Line chart to visualize the mean the trend of the parameter (launch success yearly trend)</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https://github.com/vitalyvb1974/ds/blob/main/jupyter-labs-eda-dataviz.ipynb</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I used SQLite database</a:t>
            </a:r>
          </a:p>
          <a:p>
            <a:pPr>
              <a:lnSpc>
                <a:spcPct val="100000"/>
              </a:lnSpc>
              <a:spcBef>
                <a:spcPts val="1400"/>
              </a:spcBef>
            </a:pPr>
            <a:r>
              <a:rPr lang="en-US" sz="2200" dirty="0">
                <a:solidFill>
                  <a:schemeClr val="accent3">
                    <a:lumMod val="25000"/>
                  </a:schemeClr>
                </a:solidFill>
                <a:latin typeface="Abadi"/>
              </a:rPr>
              <a:t>SQL queries are used to get distinct launch sites, 5 launch sites by pattern name, aggregate sum of the payload mass (in kg), average payload mass for distinct booster version, date of the first successful landing outcome, booster version with range of payload mass, total count of success and failed outcomes, booster version with max payload mass by </a:t>
            </a:r>
            <a:r>
              <a:rPr lang="en-US" sz="2200" dirty="0" err="1">
                <a:solidFill>
                  <a:schemeClr val="accent3">
                    <a:lumMod val="25000"/>
                  </a:schemeClr>
                </a:solidFill>
                <a:latin typeface="Abadi"/>
              </a:rPr>
              <a:t>sql</a:t>
            </a:r>
            <a:r>
              <a:rPr lang="en-US" sz="2200" dirty="0">
                <a:solidFill>
                  <a:schemeClr val="accent3">
                    <a:lumMod val="25000"/>
                  </a:schemeClr>
                </a:solidFill>
                <a:latin typeface="Abadi"/>
              </a:rPr>
              <a:t> subquery, list of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and Rank the count of landing outcomes</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https://github.com/vitalyvb1974/ds/blob/main/jupyter-labs-eda-sql-coursera.ipynb</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 used </a:t>
            </a:r>
            <a:r>
              <a:rPr lang="en-US" sz="2200" dirty="0" err="1">
                <a:solidFill>
                  <a:schemeClr val="accent3">
                    <a:lumMod val="25000"/>
                  </a:schemeClr>
                </a:solidFill>
                <a:latin typeface="Abadi" panose="020B0604020104020204" pitchFamily="34" charset="0"/>
              </a:rPr>
              <a:t>folium.map</a:t>
            </a:r>
            <a:r>
              <a:rPr lang="en-US" sz="2200" dirty="0">
                <a:solidFill>
                  <a:schemeClr val="accent3">
                    <a:lumMod val="25000"/>
                  </a:schemeClr>
                </a:solidFill>
                <a:latin typeface="Abadi" panose="020B0604020104020204" pitchFamily="34" charset="0"/>
              </a:rPr>
              <a:t> object, and </a:t>
            </a:r>
            <a:r>
              <a:rPr lang="en-US" sz="2200" dirty="0" err="1">
                <a:solidFill>
                  <a:schemeClr val="accent3">
                    <a:lumMod val="25000"/>
                  </a:schemeClr>
                </a:solidFill>
                <a:latin typeface="Abadi" panose="020B0604020104020204" pitchFamily="34" charset="0"/>
              </a:rPr>
              <a:t>folium.Circle</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folium.map.Marker</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folium.plugins.MarkerCluster</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folium.plugins.MousePosition</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folium.features.DivIcon</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folium.PolyLine</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folium.Icon</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These objects are used to add a highlighted circle area to map (text and with a icon showing its name) (Circle and Marker), to simplify a map containing many markers having the same coordinate (</a:t>
            </a:r>
            <a:r>
              <a:rPr lang="en-US" sz="2200" dirty="0" err="1">
                <a:solidFill>
                  <a:schemeClr val="accent3">
                    <a:lumMod val="25000"/>
                  </a:schemeClr>
                </a:solidFill>
                <a:latin typeface="Abadi" panose="020B0604020104020204" pitchFamily="34" charset="0"/>
              </a:rPr>
              <a:t>MarketCluster</a:t>
            </a:r>
            <a:r>
              <a:rPr lang="en-US" sz="2200" dirty="0">
                <a:solidFill>
                  <a:schemeClr val="accent3">
                    <a:lumMod val="25000"/>
                  </a:schemeClr>
                </a:solidFill>
                <a:latin typeface="Abadi" panose="020B0604020104020204" pitchFamily="34" charset="0"/>
              </a:rPr>
              <a:t>), to specify icon (</a:t>
            </a:r>
            <a:r>
              <a:rPr lang="en-US" sz="2200" dirty="0" err="1">
                <a:solidFill>
                  <a:schemeClr val="accent3">
                    <a:lumMod val="25000"/>
                  </a:schemeClr>
                </a:solidFill>
                <a:latin typeface="Abadi" panose="020B0604020104020204" pitchFamily="34" charset="0"/>
              </a:rPr>
              <a:t>DivIcon</a:t>
            </a:r>
            <a:r>
              <a:rPr lang="en-US" sz="2200" dirty="0">
                <a:solidFill>
                  <a:schemeClr val="accent3">
                    <a:lumMod val="25000"/>
                  </a:schemeClr>
                </a:solidFill>
                <a:latin typeface="Abadi" panose="020B0604020104020204" pitchFamily="34" charset="0"/>
              </a:rPr>
              <a:t> and Icon), to add line (</a:t>
            </a:r>
            <a:r>
              <a:rPr lang="en-US" sz="2200" dirty="0" err="1">
                <a:solidFill>
                  <a:schemeClr val="accent3">
                    <a:lumMod val="25000"/>
                  </a:schemeClr>
                </a:solidFill>
                <a:latin typeface="Abadi" panose="020B0604020104020204" pitchFamily="34" charset="0"/>
              </a:rPr>
              <a:t>PolyLine</a:t>
            </a:r>
            <a:r>
              <a:rPr lang="en-US" sz="2200" dirty="0">
                <a:solidFill>
                  <a:schemeClr val="accent3">
                    <a:lumMod val="25000"/>
                  </a:schemeClr>
                </a:solidFill>
                <a:latin typeface="Abadi" panose="020B0604020104020204" pitchFamily="34" charset="0"/>
              </a:rPr>
              <a:t>), to get coordinate for a mouse over a point on the map (</a:t>
            </a:r>
            <a:r>
              <a:rPr lang="en-US" sz="2200" dirty="0" err="1">
                <a:solidFill>
                  <a:schemeClr val="accent3">
                    <a:lumMod val="25000"/>
                  </a:schemeClr>
                </a:solidFill>
                <a:latin typeface="Abadi" panose="020B0604020104020204" pitchFamily="34" charset="0"/>
              </a:rPr>
              <a:t>MousePosition</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https://github.com/vitalyvb1974/ds/blob/main/lab_jupyter_launch_site_location.ipynb</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 have added:</a:t>
            </a:r>
          </a:p>
          <a:p>
            <a:pPr lvl="1">
              <a:lnSpc>
                <a:spcPct val="100000"/>
              </a:lnSpc>
              <a:spcBef>
                <a:spcPts val="1400"/>
              </a:spcBef>
            </a:pPr>
            <a:r>
              <a:rPr lang="en-US" sz="1800" dirty="0">
                <a:solidFill>
                  <a:schemeClr val="accent3">
                    <a:lumMod val="25000"/>
                  </a:schemeClr>
                </a:solidFill>
                <a:latin typeface="Abadi" panose="020B0604020104020204" pitchFamily="34" charset="0"/>
              </a:rPr>
              <a:t>Dropdown (to enable Launch Site selection) and </a:t>
            </a:r>
            <a:r>
              <a:rPr lang="en-US" sz="1800" dirty="0" err="1">
                <a:solidFill>
                  <a:schemeClr val="accent3">
                    <a:lumMod val="25000"/>
                  </a:schemeClr>
                </a:solidFill>
                <a:latin typeface="Abadi" panose="020B0604020104020204" pitchFamily="34" charset="0"/>
              </a:rPr>
              <a:t>rangeslider</a:t>
            </a:r>
            <a:r>
              <a:rPr lang="en-US" sz="1800" dirty="0">
                <a:solidFill>
                  <a:schemeClr val="accent3">
                    <a:lumMod val="25000"/>
                  </a:schemeClr>
                </a:solidFill>
                <a:latin typeface="Abadi" panose="020B0604020104020204" pitchFamily="34" charset="0"/>
              </a:rPr>
              <a:t> (to select payload range) interactions </a:t>
            </a:r>
          </a:p>
          <a:p>
            <a:pPr lvl="1">
              <a:lnSpc>
                <a:spcPct val="100000"/>
              </a:lnSpc>
              <a:spcBef>
                <a:spcPts val="1400"/>
              </a:spcBef>
            </a:pPr>
            <a:r>
              <a:rPr lang="en-US" sz="1800" dirty="0">
                <a:solidFill>
                  <a:schemeClr val="accent3">
                    <a:lumMod val="25000"/>
                  </a:schemeClr>
                </a:solidFill>
                <a:latin typeface="Abadi" panose="020B0604020104020204" pitchFamily="34" charset="0"/>
              </a:rPr>
              <a:t>Pie chart (to show the total successful launches count for all sites) and scatter plot (to visualize relationship between parameters)</a:t>
            </a:r>
          </a:p>
          <a:p>
            <a:pPr>
              <a:lnSpc>
                <a:spcPct val="100000"/>
              </a:lnSpc>
              <a:spcBef>
                <a:spcPts val="1400"/>
              </a:spcBef>
            </a:pPr>
            <a:r>
              <a:rPr lang="en-US" sz="2200" dirty="0">
                <a:solidFill>
                  <a:schemeClr val="accent3">
                    <a:lumMod val="25000"/>
                  </a:schemeClr>
                </a:solidFill>
                <a:latin typeface="Abadi" panose="020B0604020104020204" pitchFamily="34" charset="0"/>
              </a:rPr>
              <a:t>I select these visualizations because there accordance to goal like site selection, range selection,  showing relation, showing total values </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https://github.com/vitalyvb1974/ds/blob/main/dashboard01.py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056194" cy="4351338"/>
          </a:xfrm>
          <a:prstGeom prst="rect">
            <a:avLst/>
          </a:prstGeom>
        </p:spPr>
        <p:txBody>
          <a:bodyPr>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I create Logistic Regression (LR), SVM, </a:t>
            </a:r>
            <a:r>
              <a:rPr lang="en-US" sz="2200" dirty="0" err="1">
                <a:solidFill>
                  <a:schemeClr val="accent3">
                    <a:lumMod val="25000"/>
                  </a:schemeClr>
                </a:solidFill>
                <a:latin typeface="Abadi" panose="020B0604020104020204" pitchFamily="34" charset="0"/>
              </a:rPr>
              <a:t>DecisionTree</a:t>
            </a:r>
            <a:r>
              <a:rPr lang="en-US" sz="2200" dirty="0">
                <a:solidFill>
                  <a:schemeClr val="accent3">
                    <a:lumMod val="25000"/>
                  </a:schemeClr>
                </a:solidFill>
                <a:latin typeface="Abadi" panose="020B0604020104020204" pitchFamily="34" charset="0"/>
              </a:rPr>
              <a:t>, KNN objects. Use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 object with different parameters to find the best model (the best combination of parameters). Then models have been evaluated by test set. </a:t>
            </a:r>
          </a:p>
          <a:p>
            <a:pPr>
              <a:lnSpc>
                <a:spcPct val="100000"/>
              </a:lnSpc>
              <a:spcBef>
                <a:spcPts val="1400"/>
              </a:spcBef>
            </a:pPr>
            <a:r>
              <a:rPr lang="en-US" sz="2200" dirty="0">
                <a:solidFill>
                  <a:schemeClr val="accent3">
                    <a:lumMod val="25000"/>
                  </a:schemeClr>
                </a:solidFill>
                <a:latin typeface="Abadi" panose="020B0604020104020204" pitchFamily="34" charset="0"/>
              </a:rPr>
              <a:t>Process consists of loading data set, slitting it to train and test parameters, create objects and fit them with train data. Get score by test data. </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https://github.com/vitalyvb1974/ds/blob/main/SpaceX_Machine%20Learning%20Prediction_Part_5.ipynb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Content Placeholder 4">
            <a:extLst>
              <a:ext uri="{FF2B5EF4-FFF2-40B4-BE49-F238E27FC236}">
                <a16:creationId xmlns:a16="http://schemas.microsoft.com/office/drawing/2014/main" id="{F098DD5D-3263-4DAE-AA9B-DA82639D892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7" name="Прямоугольник 6">
            <a:extLst>
              <a:ext uri="{FF2B5EF4-FFF2-40B4-BE49-F238E27FC236}">
                <a16:creationId xmlns:a16="http://schemas.microsoft.com/office/drawing/2014/main" id="{0DCFFBF1-6D50-4661-BAB1-FE92A26014FB}"/>
              </a:ext>
            </a:extLst>
          </p:cNvPr>
          <p:cNvSpPr/>
          <p:nvPr/>
        </p:nvSpPr>
        <p:spPr>
          <a:xfrm>
            <a:off x="6096000"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err="1"/>
              <a:t>pandas.read_csv</a:t>
            </a:r>
            <a:endParaRPr lang="ru-RU" sz="1400" dirty="0"/>
          </a:p>
        </p:txBody>
      </p:sp>
      <p:sp>
        <p:nvSpPr>
          <p:cNvPr id="8" name="Прямоугольник 7">
            <a:extLst>
              <a:ext uri="{FF2B5EF4-FFF2-40B4-BE49-F238E27FC236}">
                <a16:creationId xmlns:a16="http://schemas.microsoft.com/office/drawing/2014/main" id="{4C3DD62C-4F6F-46D5-B5FD-D73EF87B68FF}"/>
              </a:ext>
            </a:extLst>
          </p:cNvPr>
          <p:cNvSpPr/>
          <p:nvPr/>
        </p:nvSpPr>
        <p:spPr>
          <a:xfrm>
            <a:off x="7917688"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Create model and </a:t>
            </a:r>
            <a:r>
              <a:rPr lang="en-US" sz="1400" dirty="0" err="1"/>
              <a:t>GridSearchCV</a:t>
            </a:r>
            <a:r>
              <a:rPr lang="en-US" sz="1400" dirty="0"/>
              <a:t> objects</a:t>
            </a:r>
            <a:endParaRPr lang="ru-RU" sz="1400" dirty="0"/>
          </a:p>
        </p:txBody>
      </p:sp>
      <p:cxnSp>
        <p:nvCxnSpPr>
          <p:cNvPr id="9" name="Прямая со стрелкой 8">
            <a:extLst>
              <a:ext uri="{FF2B5EF4-FFF2-40B4-BE49-F238E27FC236}">
                <a16:creationId xmlns:a16="http://schemas.microsoft.com/office/drawing/2014/main" id="{CA7CFC89-19DA-46E1-90B9-D3B9561E4841}"/>
              </a:ext>
            </a:extLst>
          </p:cNvPr>
          <p:cNvCxnSpPr>
            <a:cxnSpLocks/>
            <a:stCxn id="7" idx="3"/>
            <a:endCxn id="8" idx="1"/>
          </p:cNvCxnSpPr>
          <p:nvPr/>
        </p:nvCxnSpPr>
        <p:spPr>
          <a:xfrm>
            <a:off x="7616858" y="2413262"/>
            <a:ext cx="30083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Прямоугольник 9">
            <a:extLst>
              <a:ext uri="{FF2B5EF4-FFF2-40B4-BE49-F238E27FC236}">
                <a16:creationId xmlns:a16="http://schemas.microsoft.com/office/drawing/2014/main" id="{F5A5D1B9-C477-4C10-97E2-87B75865AC85}"/>
              </a:ext>
            </a:extLst>
          </p:cNvPr>
          <p:cNvSpPr/>
          <p:nvPr/>
        </p:nvSpPr>
        <p:spPr>
          <a:xfrm>
            <a:off x="9739377" y="2073896"/>
            <a:ext cx="1520858" cy="67873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Fit object</a:t>
            </a:r>
            <a:endParaRPr lang="ru-RU" sz="1400" dirty="0"/>
          </a:p>
        </p:txBody>
      </p:sp>
      <p:cxnSp>
        <p:nvCxnSpPr>
          <p:cNvPr id="11" name="Прямая со стрелкой 10">
            <a:extLst>
              <a:ext uri="{FF2B5EF4-FFF2-40B4-BE49-F238E27FC236}">
                <a16:creationId xmlns:a16="http://schemas.microsoft.com/office/drawing/2014/main" id="{DEF9EFB0-3AEE-4951-AE2F-EDB9865448BA}"/>
              </a:ext>
            </a:extLst>
          </p:cNvPr>
          <p:cNvCxnSpPr>
            <a:cxnSpLocks/>
            <a:stCxn id="8" idx="3"/>
            <a:endCxn id="10" idx="1"/>
          </p:cNvCxnSpPr>
          <p:nvPr/>
        </p:nvCxnSpPr>
        <p:spPr>
          <a:xfrm>
            <a:off x="9438546" y="2413262"/>
            <a:ext cx="3008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Прямоугольник 11">
            <a:extLst>
              <a:ext uri="{FF2B5EF4-FFF2-40B4-BE49-F238E27FC236}">
                <a16:creationId xmlns:a16="http://schemas.microsoft.com/office/drawing/2014/main" id="{C6FF3AAE-83B4-4CF9-906F-147D6E352C8F}"/>
              </a:ext>
            </a:extLst>
          </p:cNvPr>
          <p:cNvSpPr/>
          <p:nvPr/>
        </p:nvSpPr>
        <p:spPr>
          <a:xfrm>
            <a:off x="6697661" y="4105373"/>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Get best model parameters</a:t>
            </a:r>
            <a:endParaRPr lang="ru-RU" sz="1400" dirty="0"/>
          </a:p>
        </p:txBody>
      </p:sp>
      <p:sp>
        <p:nvSpPr>
          <p:cNvPr id="13" name="Прямоугольник 12">
            <a:extLst>
              <a:ext uri="{FF2B5EF4-FFF2-40B4-BE49-F238E27FC236}">
                <a16:creationId xmlns:a16="http://schemas.microsoft.com/office/drawing/2014/main" id="{AEB027A4-8FB1-4DE4-AD50-5E735CA1EF29}"/>
              </a:ext>
            </a:extLst>
          </p:cNvPr>
          <p:cNvSpPr/>
          <p:nvPr/>
        </p:nvSpPr>
        <p:spPr>
          <a:xfrm>
            <a:off x="8820180" y="4105373"/>
            <a:ext cx="1520858" cy="67380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Calculate score and confusion matrix</a:t>
            </a:r>
            <a:endParaRPr lang="ru-RU" sz="1400" dirty="0"/>
          </a:p>
        </p:txBody>
      </p:sp>
      <p:cxnSp>
        <p:nvCxnSpPr>
          <p:cNvPr id="14" name="Соединитель: уступ 13">
            <a:extLst>
              <a:ext uri="{FF2B5EF4-FFF2-40B4-BE49-F238E27FC236}">
                <a16:creationId xmlns:a16="http://schemas.microsoft.com/office/drawing/2014/main" id="{77AF1711-CB82-4B18-9A74-8CB7092F0496}"/>
              </a:ext>
            </a:extLst>
          </p:cNvPr>
          <p:cNvCxnSpPr>
            <a:cxnSpLocks/>
            <a:stCxn id="10" idx="2"/>
            <a:endCxn id="12" idx="0"/>
          </p:cNvCxnSpPr>
          <p:nvPr/>
        </p:nvCxnSpPr>
        <p:spPr>
          <a:xfrm rot="5400000">
            <a:off x="8302575" y="1908142"/>
            <a:ext cx="1352746" cy="3041716"/>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Прямая со стрелкой 14">
            <a:extLst>
              <a:ext uri="{FF2B5EF4-FFF2-40B4-BE49-F238E27FC236}">
                <a16:creationId xmlns:a16="http://schemas.microsoft.com/office/drawing/2014/main" id="{E0525DFE-2220-44B7-8020-AEFD295CB4A1}"/>
              </a:ext>
            </a:extLst>
          </p:cNvPr>
          <p:cNvCxnSpPr>
            <a:cxnSpLocks/>
            <a:stCxn id="12" idx="3"/>
            <a:endCxn id="13" idx="1"/>
          </p:cNvCxnSpPr>
          <p:nvPr/>
        </p:nvCxnSpPr>
        <p:spPr>
          <a:xfrm flipV="1">
            <a:off x="8218519" y="4442277"/>
            <a:ext cx="601661" cy="24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1423447"/>
            <a:ext cx="10956239" cy="4445541"/>
          </a:xfrm>
          <a:prstGeom prst="rect">
            <a:avLst/>
          </a:prstGeom>
        </p:spPr>
        <p:txBody>
          <a:bodyPr>
            <a:normAutofit/>
          </a:bodyPr>
          <a:lstStyle/>
          <a:p>
            <a:pPr marL="0" indent="0">
              <a:lnSpc>
                <a:spcPct val="100000"/>
              </a:lnSpc>
              <a:spcBef>
                <a:spcPts val="1400"/>
              </a:spcBef>
              <a:buNone/>
            </a:pPr>
            <a:r>
              <a:rPr lang="en-CA" sz="2200" dirty="0">
                <a:solidFill>
                  <a:schemeClr val="accent3">
                    <a:lumMod val="25000"/>
                  </a:schemeClr>
                </a:solidFill>
                <a:latin typeface="Abadi" panose="020B0604020104020204" pitchFamily="34" charset="0"/>
              </a:rPr>
              <a:t>Flight Number vs. Launch Sit</a:t>
            </a:r>
            <a:r>
              <a:rPr lang="en-US" sz="2200" dirty="0">
                <a:solidFill>
                  <a:schemeClr val="accent3">
                    <a:lumMod val="25000"/>
                  </a:schemeClr>
                </a:solidFill>
                <a:latin typeface="Abadi" panose="020B0604020104020204" pitchFamily="34" charset="0"/>
              </a:rPr>
              <a:t>e scatter plot</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Most of the landing on the CCAFS SLC 40 at the first stage was failed. Success rate increased after about 20 flight number.</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026" name="Picture 2">
            <a:extLst>
              <a:ext uri="{FF2B5EF4-FFF2-40B4-BE49-F238E27FC236}">
                <a16:creationId xmlns:a16="http://schemas.microsoft.com/office/drawing/2014/main" id="{DDE719C1-8F75-417B-A07D-CB28985E4DC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7091" y="1835908"/>
            <a:ext cx="11470427" cy="22418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A scatter plot of Payload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CCAFS SLC 40 more suitable for heavy payload</a:t>
            </a:r>
          </a:p>
          <a:p>
            <a:pPr>
              <a:lnSpc>
                <a:spcPct val="100000"/>
              </a:lnSpc>
              <a:spcBef>
                <a:spcPts val="1400"/>
              </a:spcBef>
            </a:pPr>
            <a:r>
              <a:rPr lang="en-US" sz="2200" dirty="0">
                <a:solidFill>
                  <a:schemeClr val="accent3">
                    <a:lumMod val="25000"/>
                  </a:schemeClr>
                </a:solidFill>
                <a:latin typeface="Abadi" panose="020B0604020104020204" pitchFamily="34" charset="0"/>
              </a:rPr>
              <a:t>There are most of the problems with launches with payload between 4500 and 6500 kg  </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052" name="Picture 4">
            <a:extLst>
              <a:ext uri="{FF2B5EF4-FFF2-40B4-BE49-F238E27FC236}">
                <a16:creationId xmlns:a16="http://schemas.microsoft.com/office/drawing/2014/main" id="{C74021F5-848B-4C90-A3BC-33CD65B060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53814" y="1619889"/>
            <a:ext cx="6265929" cy="37156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fontScale="92500" lnSpcReduction="1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A </a:t>
            </a:r>
            <a:r>
              <a:rPr lang="en-US" sz="2200" dirty="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r>
              <a:rPr lang="en-US" sz="2200" dirty="0">
                <a:solidFill>
                  <a:schemeClr val="accent3">
                    <a:lumMod val="25000"/>
                  </a:schemeClr>
                </a:solidFill>
                <a:latin typeface="Abadi" panose="020B0604020104020204" pitchFamily="34" charset="0"/>
              </a:rPr>
              <a:t>The least success rate is on the GTO orbit. So SpaceX cannot be used to launch geosynchronous spot for monitoring weather, communications and surveillance. The operator has to concentrate on increasing success rate on GTO orbit.</a:t>
            </a:r>
          </a:p>
          <a:p>
            <a:pPr>
              <a:lnSpc>
                <a:spcPct val="100000"/>
              </a:lnSpc>
              <a:spcBef>
                <a:spcPts val="1400"/>
              </a:spcBef>
            </a:pPr>
            <a:r>
              <a:rPr lang="en-US" sz="2200" dirty="0">
                <a:solidFill>
                  <a:schemeClr val="accent3">
                    <a:lumMod val="25000"/>
                  </a:schemeClr>
                </a:solidFill>
                <a:latin typeface="Abadi" panose="020B0604020104020204" pitchFamily="34" charset="0"/>
              </a:rPr>
              <a:t>The best rate in ES-L1, GEO, HEO and SSO orbits.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3074" name="Picture 2">
            <a:extLst>
              <a:ext uri="{FF2B5EF4-FFF2-40B4-BE49-F238E27FC236}">
                <a16:creationId xmlns:a16="http://schemas.microsoft.com/office/drawing/2014/main" id="{FEC93196-D5C9-43A6-A4F0-93F3663EDD3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04628" y="1497340"/>
            <a:ext cx="6600192" cy="45282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A </a:t>
            </a:r>
            <a:r>
              <a:rPr lang="en-US" sz="2200" dirty="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Success appears related to the number of flights in the LEO orbit. But there is no relationship between flight number in GTO orbit.</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4098" name="Picture 2">
            <a:extLst>
              <a:ext uri="{FF2B5EF4-FFF2-40B4-BE49-F238E27FC236}">
                <a16:creationId xmlns:a16="http://schemas.microsoft.com/office/drawing/2014/main" id="{2AB0EB19-6C68-47B6-845E-2167615A731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58941" y="1506767"/>
            <a:ext cx="7079088" cy="47135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A </a:t>
            </a:r>
            <a:r>
              <a:rPr lang="en-US" sz="2200" dirty="0">
                <a:solidFill>
                  <a:schemeClr val="accent3">
                    <a:lumMod val="25000"/>
                  </a:schemeClr>
                </a:solidFill>
                <a:latin typeface="Abadi" panose="020B0604020104020204" pitchFamily="34" charset="0"/>
              </a:rPr>
              <a:t>scatter point of payload vs. orbit type</a:t>
            </a:r>
          </a:p>
          <a:p>
            <a:pPr>
              <a:lnSpc>
                <a:spcPct val="100000"/>
              </a:lnSpc>
              <a:spcBef>
                <a:spcPts val="1400"/>
              </a:spcBef>
            </a:pPr>
            <a:r>
              <a:rPr lang="en-US" sz="2200" dirty="0">
                <a:solidFill>
                  <a:schemeClr val="accent3">
                    <a:lumMod val="25000"/>
                  </a:schemeClr>
                </a:solidFill>
                <a:latin typeface="Abadi" panose="020B0604020104020204" pitchFamily="34" charset="0"/>
              </a:rPr>
              <a:t>With heavy payloads the successful landing or positive landing rate are more for Polar, LEO and ISS.</a:t>
            </a:r>
          </a:p>
          <a:p>
            <a:pPr>
              <a:lnSpc>
                <a:spcPct val="100000"/>
              </a:lnSpc>
              <a:spcBef>
                <a:spcPts val="1400"/>
              </a:spcBef>
            </a:pPr>
            <a:r>
              <a:rPr lang="en-US" sz="2200" dirty="0">
                <a:solidFill>
                  <a:schemeClr val="accent3">
                    <a:lumMod val="25000"/>
                  </a:schemeClr>
                </a:solidFill>
                <a:latin typeface="Abadi" panose="020B0604020104020204" pitchFamily="34" charset="0"/>
              </a:rPr>
              <a:t>It seems, GTO success rate doesn’t relate with orbit.</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5122" name="Picture 2">
            <a:extLst>
              <a:ext uri="{FF2B5EF4-FFF2-40B4-BE49-F238E27FC236}">
                <a16:creationId xmlns:a16="http://schemas.microsoft.com/office/drawing/2014/main" id="{85B70B07-F508-4563-B02B-8DE5D6063C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61897" y="1478486"/>
            <a:ext cx="7087596" cy="46282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64849"/>
            <a:ext cx="3932238" cy="4316496"/>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A </a:t>
            </a:r>
            <a:r>
              <a:rPr lang="en-US" sz="2200" dirty="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can observe that the success rate since 2013 kept increasing till 2020 except 2018.</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146" name="Picture 2">
            <a:extLst>
              <a:ext uri="{FF2B5EF4-FFF2-40B4-BE49-F238E27FC236}">
                <a16:creationId xmlns:a16="http://schemas.microsoft.com/office/drawing/2014/main" id="{6E376F63-B211-4070-88CB-BA0E8A64A2E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52397" y="1394276"/>
            <a:ext cx="6849962" cy="46995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select distinct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from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SQL query select unique values of column. </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graphicFrame>
        <p:nvGraphicFramePr>
          <p:cNvPr id="2" name="Таблица 1">
            <a:extLst>
              <a:ext uri="{FF2B5EF4-FFF2-40B4-BE49-F238E27FC236}">
                <a16:creationId xmlns:a16="http://schemas.microsoft.com/office/drawing/2014/main" id="{4E505931-1E61-4B24-A445-F1C026344D96}"/>
              </a:ext>
            </a:extLst>
          </p:cNvPr>
          <p:cNvGraphicFramePr>
            <a:graphicFrameLocks noGrp="1"/>
          </p:cNvGraphicFramePr>
          <p:nvPr>
            <p:extLst>
              <p:ext uri="{D42A27DB-BD31-4B8C-83A1-F6EECF244321}">
                <p14:modId xmlns:p14="http://schemas.microsoft.com/office/powerpoint/2010/main" val="3431847167"/>
              </p:ext>
            </p:extLst>
          </p:nvPr>
        </p:nvGraphicFramePr>
        <p:xfrm>
          <a:off x="8880834" y="1541999"/>
          <a:ext cx="1634765" cy="1828800"/>
        </p:xfrm>
        <a:graphic>
          <a:graphicData uri="http://schemas.openxmlformats.org/drawingml/2006/table">
            <a:tbl>
              <a:tblPr/>
              <a:tblGrid>
                <a:gridCol w="1634765">
                  <a:extLst>
                    <a:ext uri="{9D8B030D-6E8A-4147-A177-3AD203B41FA5}">
                      <a16:colId xmlns:a16="http://schemas.microsoft.com/office/drawing/2014/main" val="3449161565"/>
                    </a:ext>
                  </a:extLst>
                </a:gridCol>
              </a:tblGrid>
              <a:tr h="0">
                <a:tc>
                  <a:txBody>
                    <a:bodyPr/>
                    <a:lstStyle/>
                    <a:p>
                      <a:pPr algn="r" fontAlgn="ctr"/>
                      <a:r>
                        <a:rPr lang="en-US" b="1">
                          <a:effectLst/>
                        </a:rPr>
                        <a:t>Launch_Site</a:t>
                      </a:r>
                    </a:p>
                  </a:txBody>
                  <a:tcPr anchor="ctr">
                    <a:lnL>
                      <a:noFill/>
                    </a:lnL>
                    <a:lnR>
                      <a:noFill/>
                    </a:lnR>
                    <a:lnT>
                      <a:noFill/>
                    </a:lnT>
                    <a:lnB>
                      <a:noFill/>
                    </a:lnB>
                    <a:solidFill>
                      <a:srgbClr val="FFFFFF"/>
                    </a:solidFill>
                  </a:tcPr>
                </a:tc>
                <a:extLst>
                  <a:ext uri="{0D108BD9-81ED-4DB2-BD59-A6C34878D82A}">
                    <a16:rowId xmlns:a16="http://schemas.microsoft.com/office/drawing/2014/main" val="1221201107"/>
                  </a:ext>
                </a:extLst>
              </a:tr>
              <a:tr h="0">
                <a:tc>
                  <a:txBody>
                    <a:bodyPr/>
                    <a:lstStyle/>
                    <a:p>
                      <a:pPr algn="r" fontAlgn="ctr"/>
                      <a:r>
                        <a:rPr lang="en-US">
                          <a:effectLst/>
                        </a:rPr>
                        <a:t>CCAFS LC-40</a:t>
                      </a:r>
                    </a:p>
                  </a:txBody>
                  <a:tcPr anchor="ctr">
                    <a:lnL>
                      <a:noFill/>
                    </a:lnL>
                    <a:lnR>
                      <a:noFill/>
                    </a:lnR>
                    <a:lnT>
                      <a:noFill/>
                    </a:lnT>
                    <a:lnB>
                      <a:noFill/>
                    </a:lnB>
                    <a:solidFill>
                      <a:srgbClr val="FFFFFF"/>
                    </a:solidFill>
                  </a:tcPr>
                </a:tc>
                <a:extLst>
                  <a:ext uri="{0D108BD9-81ED-4DB2-BD59-A6C34878D82A}">
                    <a16:rowId xmlns:a16="http://schemas.microsoft.com/office/drawing/2014/main" val="1579904877"/>
                  </a:ext>
                </a:extLst>
              </a:tr>
              <a:tr h="0">
                <a:tc>
                  <a:txBody>
                    <a:bodyPr/>
                    <a:lstStyle/>
                    <a:p>
                      <a:pPr algn="r" fontAlgn="ctr"/>
                      <a:r>
                        <a:rPr lang="en-US">
                          <a:effectLst/>
                        </a:rPr>
                        <a:t>VAFB SLC-4E</a:t>
                      </a:r>
                    </a:p>
                  </a:txBody>
                  <a:tcPr anchor="ctr">
                    <a:lnL>
                      <a:noFill/>
                    </a:lnL>
                    <a:lnR>
                      <a:noFill/>
                    </a:lnR>
                    <a:lnT>
                      <a:noFill/>
                    </a:lnT>
                    <a:lnB>
                      <a:noFill/>
                    </a:lnB>
                    <a:solidFill>
                      <a:srgbClr val="FFFFFF"/>
                    </a:solidFill>
                  </a:tcPr>
                </a:tc>
                <a:extLst>
                  <a:ext uri="{0D108BD9-81ED-4DB2-BD59-A6C34878D82A}">
                    <a16:rowId xmlns:a16="http://schemas.microsoft.com/office/drawing/2014/main" val="730279170"/>
                  </a:ext>
                </a:extLst>
              </a:tr>
              <a:tr h="0">
                <a:tc>
                  <a:txBody>
                    <a:bodyPr/>
                    <a:lstStyle/>
                    <a:p>
                      <a:pPr algn="r" fontAlgn="ctr"/>
                      <a:r>
                        <a:rPr lang="en-US">
                          <a:effectLst/>
                        </a:rPr>
                        <a:t>KSC LC-39A</a:t>
                      </a:r>
                    </a:p>
                  </a:txBody>
                  <a:tcPr anchor="ctr">
                    <a:lnL>
                      <a:noFill/>
                    </a:lnL>
                    <a:lnR>
                      <a:noFill/>
                    </a:lnR>
                    <a:lnT>
                      <a:noFill/>
                    </a:lnT>
                    <a:lnB>
                      <a:noFill/>
                    </a:lnB>
                    <a:solidFill>
                      <a:srgbClr val="FFFFFF"/>
                    </a:solidFill>
                  </a:tcPr>
                </a:tc>
                <a:extLst>
                  <a:ext uri="{0D108BD9-81ED-4DB2-BD59-A6C34878D82A}">
                    <a16:rowId xmlns:a16="http://schemas.microsoft.com/office/drawing/2014/main" val="1765293391"/>
                  </a:ext>
                </a:extLst>
              </a:tr>
              <a:tr h="0">
                <a:tc>
                  <a:txBody>
                    <a:bodyPr/>
                    <a:lstStyle/>
                    <a:p>
                      <a:pPr algn="r" fontAlgn="ctr"/>
                      <a:r>
                        <a:rPr lang="en-US" dirty="0">
                          <a:effectLst/>
                        </a:rPr>
                        <a:t>CCAFS SLC-40</a:t>
                      </a:r>
                    </a:p>
                  </a:txBody>
                  <a:tcPr anchor="ctr">
                    <a:lnL>
                      <a:noFill/>
                    </a:lnL>
                    <a:lnR>
                      <a:noFill/>
                    </a:lnR>
                    <a:lnT>
                      <a:noFill/>
                    </a:lnT>
                    <a:lnB>
                      <a:noFill/>
                    </a:lnB>
                    <a:solidFill>
                      <a:srgbClr val="FFFFFF"/>
                    </a:solidFill>
                  </a:tcPr>
                </a:tc>
                <a:extLst>
                  <a:ext uri="{0D108BD9-81ED-4DB2-BD59-A6C34878D82A}">
                    <a16:rowId xmlns:a16="http://schemas.microsoft.com/office/drawing/2014/main" val="1499225451"/>
                  </a:ext>
                </a:extLst>
              </a:tr>
            </a:tbl>
          </a:graphicData>
        </a:graphic>
      </p:graphicFrame>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04594"/>
            <a:ext cx="10933059" cy="477236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select * from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where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like 'CCA%' limit 5;</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Get values by pattern and limit result by 5 records.</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graphicFrame>
        <p:nvGraphicFramePr>
          <p:cNvPr id="2" name="Таблица 1">
            <a:extLst>
              <a:ext uri="{FF2B5EF4-FFF2-40B4-BE49-F238E27FC236}">
                <a16:creationId xmlns:a16="http://schemas.microsoft.com/office/drawing/2014/main" id="{1980A10A-F689-4E5A-91C5-76E67745DCD2}"/>
              </a:ext>
            </a:extLst>
          </p:cNvPr>
          <p:cNvGraphicFramePr>
            <a:graphicFrameLocks noGrp="1"/>
          </p:cNvGraphicFramePr>
          <p:nvPr>
            <p:extLst>
              <p:ext uri="{D42A27DB-BD31-4B8C-83A1-F6EECF244321}">
                <p14:modId xmlns:p14="http://schemas.microsoft.com/office/powerpoint/2010/main" val="2353937763"/>
              </p:ext>
            </p:extLst>
          </p:nvPr>
        </p:nvGraphicFramePr>
        <p:xfrm>
          <a:off x="488931" y="2235919"/>
          <a:ext cx="10796680" cy="2641433"/>
        </p:xfrm>
        <a:graphic>
          <a:graphicData uri="http://schemas.openxmlformats.org/drawingml/2006/table">
            <a:tbl>
              <a:tblPr/>
              <a:tblGrid>
                <a:gridCol w="1079668">
                  <a:extLst>
                    <a:ext uri="{9D8B030D-6E8A-4147-A177-3AD203B41FA5}">
                      <a16:colId xmlns:a16="http://schemas.microsoft.com/office/drawing/2014/main" val="134324882"/>
                    </a:ext>
                  </a:extLst>
                </a:gridCol>
                <a:gridCol w="1079668">
                  <a:extLst>
                    <a:ext uri="{9D8B030D-6E8A-4147-A177-3AD203B41FA5}">
                      <a16:colId xmlns:a16="http://schemas.microsoft.com/office/drawing/2014/main" val="1314062222"/>
                    </a:ext>
                  </a:extLst>
                </a:gridCol>
                <a:gridCol w="1079668">
                  <a:extLst>
                    <a:ext uri="{9D8B030D-6E8A-4147-A177-3AD203B41FA5}">
                      <a16:colId xmlns:a16="http://schemas.microsoft.com/office/drawing/2014/main" val="1295323068"/>
                    </a:ext>
                  </a:extLst>
                </a:gridCol>
                <a:gridCol w="1079668">
                  <a:extLst>
                    <a:ext uri="{9D8B030D-6E8A-4147-A177-3AD203B41FA5}">
                      <a16:colId xmlns:a16="http://schemas.microsoft.com/office/drawing/2014/main" val="3080525033"/>
                    </a:ext>
                  </a:extLst>
                </a:gridCol>
                <a:gridCol w="1079668">
                  <a:extLst>
                    <a:ext uri="{9D8B030D-6E8A-4147-A177-3AD203B41FA5}">
                      <a16:colId xmlns:a16="http://schemas.microsoft.com/office/drawing/2014/main" val="458156232"/>
                    </a:ext>
                  </a:extLst>
                </a:gridCol>
                <a:gridCol w="1079668">
                  <a:extLst>
                    <a:ext uri="{9D8B030D-6E8A-4147-A177-3AD203B41FA5}">
                      <a16:colId xmlns:a16="http://schemas.microsoft.com/office/drawing/2014/main" val="3461146933"/>
                    </a:ext>
                  </a:extLst>
                </a:gridCol>
                <a:gridCol w="1079668">
                  <a:extLst>
                    <a:ext uri="{9D8B030D-6E8A-4147-A177-3AD203B41FA5}">
                      <a16:colId xmlns:a16="http://schemas.microsoft.com/office/drawing/2014/main" val="2268377910"/>
                    </a:ext>
                  </a:extLst>
                </a:gridCol>
                <a:gridCol w="1079668">
                  <a:extLst>
                    <a:ext uri="{9D8B030D-6E8A-4147-A177-3AD203B41FA5}">
                      <a16:colId xmlns:a16="http://schemas.microsoft.com/office/drawing/2014/main" val="342081913"/>
                    </a:ext>
                  </a:extLst>
                </a:gridCol>
                <a:gridCol w="1079668">
                  <a:extLst>
                    <a:ext uri="{9D8B030D-6E8A-4147-A177-3AD203B41FA5}">
                      <a16:colId xmlns:a16="http://schemas.microsoft.com/office/drawing/2014/main" val="3971943613"/>
                    </a:ext>
                  </a:extLst>
                </a:gridCol>
                <a:gridCol w="1079668">
                  <a:extLst>
                    <a:ext uri="{9D8B030D-6E8A-4147-A177-3AD203B41FA5}">
                      <a16:colId xmlns:a16="http://schemas.microsoft.com/office/drawing/2014/main" val="664394669"/>
                    </a:ext>
                  </a:extLst>
                </a:gridCol>
              </a:tblGrid>
              <a:tr h="319850">
                <a:tc>
                  <a:txBody>
                    <a:bodyPr/>
                    <a:lstStyle/>
                    <a:p>
                      <a:pPr algn="r" fontAlgn="ctr"/>
                      <a:r>
                        <a:rPr lang="en-US" sz="1000" b="1">
                          <a:effectLst/>
                        </a:rPr>
                        <a:t>Date</a:t>
                      </a:r>
                    </a:p>
                  </a:txBody>
                  <a:tcPr marL="51802" marR="51802" marT="25901" marB="25901" anchor="ctr">
                    <a:lnL>
                      <a:noFill/>
                    </a:lnL>
                    <a:lnR>
                      <a:noFill/>
                    </a:lnR>
                    <a:lnT>
                      <a:noFill/>
                    </a:lnT>
                    <a:lnB>
                      <a:noFill/>
                    </a:lnB>
                    <a:solidFill>
                      <a:srgbClr val="FFFFFF"/>
                    </a:solidFill>
                  </a:tcPr>
                </a:tc>
                <a:tc>
                  <a:txBody>
                    <a:bodyPr/>
                    <a:lstStyle/>
                    <a:p>
                      <a:pPr algn="r" fontAlgn="ctr"/>
                      <a:r>
                        <a:rPr lang="en-US" sz="1000" b="1">
                          <a:effectLst/>
                        </a:rPr>
                        <a:t>Time</a:t>
                      </a:r>
                    </a:p>
                  </a:txBody>
                  <a:tcPr marL="51802" marR="51802" marT="25901" marB="25901" anchor="ctr">
                    <a:lnL>
                      <a:noFill/>
                    </a:lnL>
                    <a:lnR>
                      <a:noFill/>
                    </a:lnR>
                    <a:lnT>
                      <a:noFill/>
                    </a:lnT>
                    <a:lnB>
                      <a:noFill/>
                    </a:lnB>
                    <a:solidFill>
                      <a:srgbClr val="FFFFFF"/>
                    </a:solidFill>
                  </a:tcPr>
                </a:tc>
                <a:tc>
                  <a:txBody>
                    <a:bodyPr/>
                    <a:lstStyle/>
                    <a:p>
                      <a:pPr algn="r" fontAlgn="ctr"/>
                      <a:r>
                        <a:rPr lang="en-US" sz="1000" b="1">
                          <a:effectLst/>
                        </a:rPr>
                        <a:t>Booster_Version</a:t>
                      </a:r>
                    </a:p>
                  </a:txBody>
                  <a:tcPr marL="51802" marR="51802" marT="25901" marB="25901" anchor="ctr">
                    <a:lnL>
                      <a:noFill/>
                    </a:lnL>
                    <a:lnR>
                      <a:noFill/>
                    </a:lnR>
                    <a:lnT>
                      <a:noFill/>
                    </a:lnT>
                    <a:lnB>
                      <a:noFill/>
                    </a:lnB>
                    <a:solidFill>
                      <a:srgbClr val="FFFFFF"/>
                    </a:solidFill>
                  </a:tcPr>
                </a:tc>
                <a:tc>
                  <a:txBody>
                    <a:bodyPr/>
                    <a:lstStyle/>
                    <a:p>
                      <a:pPr algn="r" fontAlgn="ctr"/>
                      <a:r>
                        <a:rPr lang="en-US" sz="1000" b="1">
                          <a:effectLst/>
                        </a:rPr>
                        <a:t>Launch_Site</a:t>
                      </a:r>
                    </a:p>
                  </a:txBody>
                  <a:tcPr marL="51802" marR="51802" marT="25901" marB="25901" anchor="ctr">
                    <a:lnL>
                      <a:noFill/>
                    </a:lnL>
                    <a:lnR>
                      <a:noFill/>
                    </a:lnR>
                    <a:lnT>
                      <a:noFill/>
                    </a:lnT>
                    <a:lnB>
                      <a:noFill/>
                    </a:lnB>
                    <a:solidFill>
                      <a:srgbClr val="FFFFFF"/>
                    </a:solidFill>
                  </a:tcPr>
                </a:tc>
                <a:tc>
                  <a:txBody>
                    <a:bodyPr/>
                    <a:lstStyle/>
                    <a:p>
                      <a:pPr algn="r" fontAlgn="ctr"/>
                      <a:r>
                        <a:rPr lang="en-US" sz="1000" b="1">
                          <a:effectLst/>
                        </a:rPr>
                        <a:t>Payload</a:t>
                      </a:r>
                    </a:p>
                  </a:txBody>
                  <a:tcPr marL="51802" marR="51802" marT="25901" marB="25901" anchor="ctr">
                    <a:lnL>
                      <a:noFill/>
                    </a:lnL>
                    <a:lnR>
                      <a:noFill/>
                    </a:lnR>
                    <a:lnT>
                      <a:noFill/>
                    </a:lnT>
                    <a:lnB>
                      <a:noFill/>
                    </a:lnB>
                    <a:solidFill>
                      <a:srgbClr val="FFFFFF"/>
                    </a:solidFill>
                  </a:tcPr>
                </a:tc>
                <a:tc>
                  <a:txBody>
                    <a:bodyPr/>
                    <a:lstStyle/>
                    <a:p>
                      <a:pPr algn="r" fontAlgn="ctr"/>
                      <a:r>
                        <a:rPr lang="en-US" sz="1000" b="1">
                          <a:effectLst/>
                        </a:rPr>
                        <a:t>PAYLOAD_MASS__KG_</a:t>
                      </a:r>
                    </a:p>
                  </a:txBody>
                  <a:tcPr marL="51802" marR="51802" marT="25901" marB="25901" anchor="ctr">
                    <a:lnL>
                      <a:noFill/>
                    </a:lnL>
                    <a:lnR>
                      <a:noFill/>
                    </a:lnR>
                    <a:lnT>
                      <a:noFill/>
                    </a:lnT>
                    <a:lnB>
                      <a:noFill/>
                    </a:lnB>
                    <a:solidFill>
                      <a:srgbClr val="FFFFFF"/>
                    </a:solidFill>
                  </a:tcPr>
                </a:tc>
                <a:tc>
                  <a:txBody>
                    <a:bodyPr/>
                    <a:lstStyle/>
                    <a:p>
                      <a:pPr algn="r" fontAlgn="ctr"/>
                      <a:r>
                        <a:rPr lang="en-US" sz="1000" b="1">
                          <a:effectLst/>
                        </a:rPr>
                        <a:t>Orbit</a:t>
                      </a:r>
                    </a:p>
                  </a:txBody>
                  <a:tcPr marL="51802" marR="51802" marT="25901" marB="25901" anchor="ctr">
                    <a:lnL>
                      <a:noFill/>
                    </a:lnL>
                    <a:lnR>
                      <a:noFill/>
                    </a:lnR>
                    <a:lnT>
                      <a:noFill/>
                    </a:lnT>
                    <a:lnB>
                      <a:noFill/>
                    </a:lnB>
                    <a:solidFill>
                      <a:srgbClr val="FFFFFF"/>
                    </a:solidFill>
                  </a:tcPr>
                </a:tc>
                <a:tc>
                  <a:txBody>
                    <a:bodyPr/>
                    <a:lstStyle/>
                    <a:p>
                      <a:pPr algn="r" fontAlgn="ctr"/>
                      <a:r>
                        <a:rPr lang="en-US" sz="1000" b="1">
                          <a:effectLst/>
                        </a:rPr>
                        <a:t>Customer</a:t>
                      </a:r>
                    </a:p>
                  </a:txBody>
                  <a:tcPr marL="51802" marR="51802" marT="25901" marB="25901" anchor="ctr">
                    <a:lnL>
                      <a:noFill/>
                    </a:lnL>
                    <a:lnR>
                      <a:noFill/>
                    </a:lnR>
                    <a:lnT>
                      <a:noFill/>
                    </a:lnT>
                    <a:lnB>
                      <a:noFill/>
                    </a:lnB>
                    <a:solidFill>
                      <a:srgbClr val="FFFFFF"/>
                    </a:solidFill>
                  </a:tcPr>
                </a:tc>
                <a:tc>
                  <a:txBody>
                    <a:bodyPr/>
                    <a:lstStyle/>
                    <a:p>
                      <a:pPr algn="r" fontAlgn="ctr"/>
                      <a:r>
                        <a:rPr lang="en-US" sz="1000" b="1">
                          <a:effectLst/>
                        </a:rPr>
                        <a:t>Mission_Outcome</a:t>
                      </a:r>
                    </a:p>
                  </a:txBody>
                  <a:tcPr marL="51802" marR="51802" marT="25901" marB="25901" anchor="ctr">
                    <a:lnL>
                      <a:noFill/>
                    </a:lnL>
                    <a:lnR>
                      <a:noFill/>
                    </a:lnR>
                    <a:lnT>
                      <a:noFill/>
                    </a:lnT>
                    <a:lnB>
                      <a:noFill/>
                    </a:lnB>
                    <a:solidFill>
                      <a:srgbClr val="FFFFFF"/>
                    </a:solidFill>
                  </a:tcPr>
                </a:tc>
                <a:tc>
                  <a:txBody>
                    <a:bodyPr/>
                    <a:lstStyle/>
                    <a:p>
                      <a:pPr algn="r" fontAlgn="ctr"/>
                      <a:r>
                        <a:rPr lang="en-US" sz="1000" b="1">
                          <a:effectLst/>
                        </a:rPr>
                        <a:t>Landing_Outcome</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1177965641"/>
                  </a:ext>
                </a:extLst>
              </a:tr>
              <a:tr h="441827">
                <a:tc>
                  <a:txBody>
                    <a:bodyPr/>
                    <a:lstStyle/>
                    <a:p>
                      <a:pPr algn="r" fontAlgn="ctr"/>
                      <a:r>
                        <a:rPr lang="ru-RU" sz="1000">
                          <a:effectLst/>
                        </a:rPr>
                        <a:t>2010-06-04 18:45:00</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18:45:00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F9 v1.0 B0003</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CCAFS LC-40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Dragon Spacecraft Qualification Unit</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LEO</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SpaceX</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Success</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Failure (parachute)</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645154687"/>
                  </a:ext>
                </a:extLst>
              </a:tr>
              <a:tr h="773198">
                <a:tc>
                  <a:txBody>
                    <a:bodyPr/>
                    <a:lstStyle/>
                    <a:p>
                      <a:pPr algn="r" fontAlgn="ctr"/>
                      <a:r>
                        <a:rPr lang="ru-RU" sz="1000">
                          <a:effectLst/>
                        </a:rPr>
                        <a:t>2010-12-08 15:43:00</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15:43:00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F9 v1.0 B0004</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CCAFS LC-40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Dragon demo flight C1, two CubeSats, barrel of Brouere cheese</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LEO (ISS)</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NASA (COTS) NRO</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Success</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Failure (parachute)</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3607084813"/>
                  </a:ext>
                </a:extLst>
              </a:tr>
              <a:tr h="319850">
                <a:tc>
                  <a:txBody>
                    <a:bodyPr/>
                    <a:lstStyle/>
                    <a:p>
                      <a:pPr algn="r" fontAlgn="ctr"/>
                      <a:r>
                        <a:rPr lang="ru-RU" sz="1000">
                          <a:effectLst/>
                        </a:rPr>
                        <a:t>2012-05-22 07:44:00</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07:44:00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F9 v1.0 B0005</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CCAFS LC-40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Dragon demo flight C2</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525</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LEO (ISS)</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NASA (COTS)</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Success</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No attempt</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1059913583"/>
                  </a:ext>
                </a:extLst>
              </a:tr>
              <a:tr h="276142">
                <a:tc>
                  <a:txBody>
                    <a:bodyPr/>
                    <a:lstStyle/>
                    <a:p>
                      <a:pPr algn="r" fontAlgn="ctr"/>
                      <a:r>
                        <a:rPr lang="ru-RU" sz="1000">
                          <a:effectLst/>
                        </a:rPr>
                        <a:t>2012-10-08 00:35:00</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00:35:00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F9 v1.0 B0006</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CCAFS LC-40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SpaceX CRS-1</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500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LEO (ISS)</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NASA (CRS)</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Success</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No attempt</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3241142593"/>
                  </a:ext>
                </a:extLst>
              </a:tr>
              <a:tr h="276142">
                <a:tc>
                  <a:txBody>
                    <a:bodyPr/>
                    <a:lstStyle/>
                    <a:p>
                      <a:pPr algn="r" fontAlgn="ctr"/>
                      <a:r>
                        <a:rPr lang="ru-RU" sz="1000">
                          <a:effectLst/>
                        </a:rPr>
                        <a:t>2013-03-01 15:10:00</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15:10:00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F9 v1.0 B0007</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CCAFS LC-40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SpaceX CRS-2</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677</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LEO (ISS)</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NASA (CRS)</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Success</a:t>
                      </a:r>
                    </a:p>
                  </a:txBody>
                  <a:tcPr marL="51802" marR="51802" marT="25901" marB="25901" anchor="ctr">
                    <a:lnL>
                      <a:noFill/>
                    </a:lnL>
                    <a:lnR>
                      <a:noFill/>
                    </a:lnR>
                    <a:lnT>
                      <a:noFill/>
                    </a:lnT>
                    <a:lnB>
                      <a:noFill/>
                    </a:lnB>
                    <a:solidFill>
                      <a:srgbClr val="FFFFFF"/>
                    </a:solidFill>
                  </a:tcPr>
                </a:tc>
                <a:tc>
                  <a:txBody>
                    <a:bodyPr/>
                    <a:lstStyle/>
                    <a:p>
                      <a:pPr algn="r" fontAlgn="ctr"/>
                      <a:r>
                        <a:rPr lang="en-US" sz="1000" dirty="0">
                          <a:effectLst/>
                        </a:rPr>
                        <a:t>No attempt</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1131781785"/>
                  </a:ext>
                </a:extLst>
              </a:tr>
            </a:tbl>
          </a:graphicData>
        </a:graphic>
      </p:graphicFrame>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23978"/>
            <a:ext cx="7610419" cy="475298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dirty="0">
                <a:solidFill>
                  <a:schemeClr val="accent3">
                    <a:lumMod val="25000"/>
                  </a:schemeClr>
                </a:solidFill>
                <a:latin typeface="Abadi" panose="020B0604020104020204" pitchFamily="34" charset="0"/>
              </a:rPr>
              <a:t>Total payload 45,596 kg</a:t>
            </a:r>
          </a:p>
          <a:p>
            <a:pPr>
              <a:lnSpc>
                <a:spcPct val="100000"/>
              </a:lnSpc>
              <a:spcBef>
                <a:spcPts val="1400"/>
              </a:spcBef>
            </a:pPr>
            <a:r>
              <a:rPr lang="en-US" sz="2200" dirty="0">
                <a:solidFill>
                  <a:schemeClr val="accent3">
                    <a:lumMod val="25000"/>
                  </a:schemeClr>
                </a:solidFill>
                <a:latin typeface="Abadi" panose="020B0604020104020204" pitchFamily="34" charset="0"/>
              </a:rPr>
              <a:t>Payload by booster in the table</a:t>
            </a:r>
          </a:p>
          <a:p>
            <a:pPr>
              <a:lnSpc>
                <a:spcPct val="100000"/>
              </a:lnSpc>
              <a:spcBef>
                <a:spcPts val="1400"/>
              </a:spcBef>
            </a:pPr>
            <a:r>
              <a:rPr lang="en-US" sz="2200" dirty="0">
                <a:solidFill>
                  <a:schemeClr val="accent3">
                    <a:lumMod val="25000"/>
                  </a:schemeClr>
                </a:solidFill>
                <a:latin typeface="Abadi" panose="020B0604020104020204" pitchFamily="34" charset="0"/>
              </a:rPr>
              <a:t>SQL query: select sum(</a:t>
            </a:r>
            <a:r>
              <a:rPr lang="en-US" sz="2200" dirty="0" err="1">
                <a:solidFill>
                  <a:schemeClr val="accent3">
                    <a:lumMod val="25000"/>
                  </a:schemeClr>
                </a:solidFill>
                <a:latin typeface="Abadi" panose="020B0604020104020204" pitchFamily="34" charset="0"/>
              </a:rPr>
              <a:t>payload_mass__kg</a:t>
            </a:r>
            <a:r>
              <a:rPr lang="en-US" sz="2200" dirty="0">
                <a:solidFill>
                  <a:schemeClr val="accent3">
                    <a:lumMod val="25000"/>
                  </a:schemeClr>
                </a:solidFill>
                <a:latin typeface="Abadi" panose="020B0604020104020204" pitchFamily="34" charset="0"/>
              </a:rPr>
              <a:t>_) from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where customer = 'NASA (CRS)’</a:t>
            </a:r>
          </a:p>
          <a:p>
            <a:pPr>
              <a:lnSpc>
                <a:spcPct val="100000"/>
              </a:lnSpc>
              <a:spcBef>
                <a:spcPts val="1400"/>
              </a:spcBef>
            </a:pPr>
            <a:r>
              <a:rPr lang="en-US" sz="2200" dirty="0">
                <a:solidFill>
                  <a:schemeClr val="accent3">
                    <a:lumMod val="25000"/>
                  </a:schemeClr>
                </a:solidFill>
                <a:latin typeface="Abadi" panose="020B0604020104020204" pitchFamily="34" charset="0"/>
              </a:rPr>
              <a:t>Result:</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graphicFrame>
        <p:nvGraphicFramePr>
          <p:cNvPr id="2" name="Таблица 1">
            <a:extLst>
              <a:ext uri="{FF2B5EF4-FFF2-40B4-BE49-F238E27FC236}">
                <a16:creationId xmlns:a16="http://schemas.microsoft.com/office/drawing/2014/main" id="{61D9B552-E0CB-47B6-9A93-BD3C690947B5}"/>
              </a:ext>
            </a:extLst>
          </p:cNvPr>
          <p:cNvGraphicFramePr>
            <a:graphicFrameLocks noGrp="1"/>
          </p:cNvGraphicFramePr>
          <p:nvPr>
            <p:extLst>
              <p:ext uri="{D42A27DB-BD31-4B8C-83A1-F6EECF244321}">
                <p14:modId xmlns:p14="http://schemas.microsoft.com/office/powerpoint/2010/main" val="1097736527"/>
              </p:ext>
            </p:extLst>
          </p:nvPr>
        </p:nvGraphicFramePr>
        <p:xfrm>
          <a:off x="8501236" y="1423978"/>
          <a:ext cx="3170272" cy="4601604"/>
        </p:xfrm>
        <a:graphic>
          <a:graphicData uri="http://schemas.openxmlformats.org/drawingml/2006/table">
            <a:tbl>
              <a:tblPr/>
              <a:tblGrid>
                <a:gridCol w="1585136">
                  <a:extLst>
                    <a:ext uri="{9D8B030D-6E8A-4147-A177-3AD203B41FA5}">
                      <a16:colId xmlns:a16="http://schemas.microsoft.com/office/drawing/2014/main" val="2877936389"/>
                    </a:ext>
                  </a:extLst>
                </a:gridCol>
                <a:gridCol w="1585136">
                  <a:extLst>
                    <a:ext uri="{9D8B030D-6E8A-4147-A177-3AD203B41FA5}">
                      <a16:colId xmlns:a16="http://schemas.microsoft.com/office/drawing/2014/main" val="4120788309"/>
                    </a:ext>
                  </a:extLst>
                </a:gridCol>
              </a:tblGrid>
              <a:tr h="219124">
                <a:tc>
                  <a:txBody>
                    <a:bodyPr/>
                    <a:lstStyle/>
                    <a:p>
                      <a:pPr algn="r" fontAlgn="ctr"/>
                      <a:r>
                        <a:rPr lang="en-US" sz="1000" b="1">
                          <a:effectLst/>
                        </a:rPr>
                        <a:t>Booster_Version</a:t>
                      </a:r>
                    </a:p>
                  </a:txBody>
                  <a:tcPr marL="51802" marR="51802" marT="25901" marB="25901" anchor="ctr">
                    <a:lnL>
                      <a:noFill/>
                    </a:lnL>
                    <a:lnR>
                      <a:noFill/>
                    </a:lnR>
                    <a:lnT>
                      <a:noFill/>
                    </a:lnT>
                    <a:lnB>
                      <a:noFill/>
                    </a:lnB>
                    <a:solidFill>
                      <a:srgbClr val="FFFFFF"/>
                    </a:solidFill>
                  </a:tcPr>
                </a:tc>
                <a:tc>
                  <a:txBody>
                    <a:bodyPr/>
                    <a:lstStyle/>
                    <a:p>
                      <a:pPr algn="r" fontAlgn="ctr"/>
                      <a:r>
                        <a:rPr lang="en-US" sz="1000" b="1">
                          <a:effectLst/>
                        </a:rPr>
                        <a:t>sum(payload_mass__kg_)</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2014470125"/>
                  </a:ext>
                </a:extLst>
              </a:tr>
              <a:tr h="219124">
                <a:tc>
                  <a:txBody>
                    <a:bodyPr/>
                    <a:lstStyle/>
                    <a:p>
                      <a:pPr algn="r" fontAlgn="ctr"/>
                      <a:r>
                        <a:rPr lang="en-US" sz="1000">
                          <a:effectLst/>
                        </a:rPr>
                        <a:t>F9 B4 B1039.2</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2647</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2469376377"/>
                  </a:ext>
                </a:extLst>
              </a:tr>
              <a:tr h="219124">
                <a:tc>
                  <a:txBody>
                    <a:bodyPr/>
                    <a:lstStyle/>
                    <a:p>
                      <a:pPr algn="r" fontAlgn="ctr"/>
                      <a:r>
                        <a:rPr lang="en-US" sz="1000">
                          <a:effectLst/>
                        </a:rPr>
                        <a:t>F9 B4 B1039.1</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3310</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631087937"/>
                  </a:ext>
                </a:extLst>
              </a:tr>
              <a:tr h="219124">
                <a:tc>
                  <a:txBody>
                    <a:bodyPr/>
                    <a:lstStyle/>
                    <a:p>
                      <a:pPr algn="r" fontAlgn="ctr"/>
                      <a:r>
                        <a:rPr lang="en-US" sz="1000">
                          <a:effectLst/>
                        </a:rPr>
                        <a:t>F9 B4 B1045.2</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2697</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789566502"/>
                  </a:ext>
                </a:extLst>
              </a:tr>
              <a:tr h="219124">
                <a:tc>
                  <a:txBody>
                    <a:bodyPr/>
                    <a:lstStyle/>
                    <a:p>
                      <a:pPr algn="r" fontAlgn="ctr"/>
                      <a:r>
                        <a:rPr lang="en-US" sz="1000">
                          <a:effectLst/>
                        </a:rPr>
                        <a:t>F9 B5 B1056.2</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2268</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757287466"/>
                  </a:ext>
                </a:extLst>
              </a:tr>
              <a:tr h="219124">
                <a:tc>
                  <a:txBody>
                    <a:bodyPr/>
                    <a:lstStyle/>
                    <a:p>
                      <a:pPr algn="r" fontAlgn="ctr"/>
                      <a:r>
                        <a:rPr lang="en-US" sz="1000">
                          <a:effectLst/>
                        </a:rPr>
                        <a:t>F9 B5 B1058.4</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2972</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398198562"/>
                  </a:ext>
                </a:extLst>
              </a:tr>
              <a:tr h="219124">
                <a:tc>
                  <a:txBody>
                    <a:bodyPr/>
                    <a:lstStyle/>
                    <a:p>
                      <a:pPr algn="r" fontAlgn="ctr"/>
                      <a:r>
                        <a:rPr lang="en-US" sz="1000">
                          <a:effectLst/>
                        </a:rPr>
                        <a:t>F9 B5 B1059.2</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1977</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959001985"/>
                  </a:ext>
                </a:extLst>
              </a:tr>
              <a:tr h="219124">
                <a:tc>
                  <a:txBody>
                    <a:bodyPr/>
                    <a:lstStyle/>
                    <a:p>
                      <a:pPr algn="r" fontAlgn="ctr"/>
                      <a:r>
                        <a:rPr lang="en-US" sz="1000">
                          <a:effectLst/>
                        </a:rPr>
                        <a:t>F9 B5B1050</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2500</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3003317618"/>
                  </a:ext>
                </a:extLst>
              </a:tr>
              <a:tr h="219124">
                <a:tc>
                  <a:txBody>
                    <a:bodyPr/>
                    <a:lstStyle/>
                    <a:p>
                      <a:pPr algn="r" fontAlgn="ctr"/>
                      <a:r>
                        <a:rPr lang="en-US" sz="1000">
                          <a:effectLst/>
                        </a:rPr>
                        <a:t>F9 B5B1056.1</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2495</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1997871009"/>
                  </a:ext>
                </a:extLst>
              </a:tr>
              <a:tr h="219124">
                <a:tc>
                  <a:txBody>
                    <a:bodyPr/>
                    <a:lstStyle/>
                    <a:p>
                      <a:pPr algn="r" fontAlgn="ctr"/>
                      <a:r>
                        <a:rPr lang="en-US" sz="1000">
                          <a:effectLst/>
                        </a:rPr>
                        <a:t>F9 FT B1035.2</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2205</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1764128224"/>
                  </a:ext>
                </a:extLst>
              </a:tr>
              <a:tr h="219124">
                <a:tc>
                  <a:txBody>
                    <a:bodyPr/>
                    <a:lstStyle/>
                    <a:p>
                      <a:pPr algn="r" fontAlgn="ctr"/>
                      <a:r>
                        <a:rPr lang="en-US" sz="1000">
                          <a:effectLst/>
                        </a:rPr>
                        <a:t>F9 FT B1021.1</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3136</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1227470623"/>
                  </a:ext>
                </a:extLst>
              </a:tr>
              <a:tr h="219124">
                <a:tc>
                  <a:txBody>
                    <a:bodyPr/>
                    <a:lstStyle/>
                    <a:p>
                      <a:pPr algn="r" fontAlgn="ctr"/>
                      <a:r>
                        <a:rPr lang="en-US" sz="1000">
                          <a:effectLst/>
                        </a:rPr>
                        <a:t>F9 FT B1025.1</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2257</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299544977"/>
                  </a:ext>
                </a:extLst>
              </a:tr>
              <a:tr h="219124">
                <a:tc>
                  <a:txBody>
                    <a:bodyPr/>
                    <a:lstStyle/>
                    <a:p>
                      <a:pPr algn="r" fontAlgn="ctr"/>
                      <a:r>
                        <a:rPr lang="en-US" sz="1000">
                          <a:effectLst/>
                        </a:rPr>
                        <a:t>F9 FT B1031.1</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2490</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537293835"/>
                  </a:ext>
                </a:extLst>
              </a:tr>
              <a:tr h="219124">
                <a:tc>
                  <a:txBody>
                    <a:bodyPr/>
                    <a:lstStyle/>
                    <a:p>
                      <a:pPr algn="r" fontAlgn="ctr"/>
                      <a:r>
                        <a:rPr lang="en-US" sz="1000">
                          <a:effectLst/>
                        </a:rPr>
                        <a:t>F9 FT B1035.1</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2708</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2988384671"/>
                  </a:ext>
                </a:extLst>
              </a:tr>
              <a:tr h="219124">
                <a:tc>
                  <a:txBody>
                    <a:bodyPr/>
                    <a:lstStyle/>
                    <a:p>
                      <a:pPr algn="r" fontAlgn="ctr"/>
                      <a:r>
                        <a:rPr lang="en-US" sz="1000">
                          <a:effectLst/>
                        </a:rPr>
                        <a:t>F9 v1.0 B0006</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500</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1185186572"/>
                  </a:ext>
                </a:extLst>
              </a:tr>
              <a:tr h="219124">
                <a:tc>
                  <a:txBody>
                    <a:bodyPr/>
                    <a:lstStyle/>
                    <a:p>
                      <a:pPr algn="r" fontAlgn="ctr"/>
                      <a:r>
                        <a:rPr lang="en-US" sz="1000">
                          <a:effectLst/>
                        </a:rPr>
                        <a:t>F9 v1.0 B0007</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677</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897390226"/>
                  </a:ext>
                </a:extLst>
              </a:tr>
              <a:tr h="219124">
                <a:tc>
                  <a:txBody>
                    <a:bodyPr/>
                    <a:lstStyle/>
                    <a:p>
                      <a:pPr algn="r" fontAlgn="ctr"/>
                      <a:r>
                        <a:rPr lang="en-US" sz="1000">
                          <a:effectLst/>
                        </a:rPr>
                        <a:t>F9 v1.1</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2296</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3565331623"/>
                  </a:ext>
                </a:extLst>
              </a:tr>
              <a:tr h="219124">
                <a:tc>
                  <a:txBody>
                    <a:bodyPr/>
                    <a:lstStyle/>
                    <a:p>
                      <a:pPr algn="r" fontAlgn="ctr"/>
                      <a:r>
                        <a:rPr lang="en-US" sz="1000">
                          <a:effectLst/>
                        </a:rPr>
                        <a:t>F9 v1.1 B1010</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2216</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3172460384"/>
                  </a:ext>
                </a:extLst>
              </a:tr>
              <a:tr h="219124">
                <a:tc>
                  <a:txBody>
                    <a:bodyPr/>
                    <a:lstStyle/>
                    <a:p>
                      <a:pPr algn="r" fontAlgn="ctr"/>
                      <a:r>
                        <a:rPr lang="en-US" sz="1000">
                          <a:effectLst/>
                        </a:rPr>
                        <a:t>F9 v1.1 B1012</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2395</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1473340870"/>
                  </a:ext>
                </a:extLst>
              </a:tr>
              <a:tr h="219124">
                <a:tc>
                  <a:txBody>
                    <a:bodyPr/>
                    <a:lstStyle/>
                    <a:p>
                      <a:pPr algn="r" fontAlgn="ctr"/>
                      <a:r>
                        <a:rPr lang="en-US" sz="1000">
                          <a:effectLst/>
                        </a:rPr>
                        <a:t>F9 v1.1 B1015</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1898</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1895810887"/>
                  </a:ext>
                </a:extLst>
              </a:tr>
              <a:tr h="219124">
                <a:tc>
                  <a:txBody>
                    <a:bodyPr/>
                    <a:lstStyle/>
                    <a:p>
                      <a:pPr algn="r" fontAlgn="ctr"/>
                      <a:r>
                        <a:rPr lang="en-US" sz="1000">
                          <a:effectLst/>
                        </a:rPr>
                        <a:t>F9 v1.1 B1018</a:t>
                      </a:r>
                    </a:p>
                  </a:txBody>
                  <a:tcPr marL="51802" marR="51802" marT="25901" marB="25901" anchor="ctr">
                    <a:lnL>
                      <a:noFill/>
                    </a:lnL>
                    <a:lnR>
                      <a:noFill/>
                    </a:lnR>
                    <a:lnT>
                      <a:noFill/>
                    </a:lnT>
                    <a:lnB>
                      <a:noFill/>
                    </a:lnB>
                    <a:solidFill>
                      <a:srgbClr val="FFFFFF"/>
                    </a:solidFill>
                  </a:tcPr>
                </a:tc>
                <a:tc>
                  <a:txBody>
                    <a:bodyPr/>
                    <a:lstStyle/>
                    <a:p>
                      <a:pPr algn="r" fontAlgn="ctr"/>
                      <a:r>
                        <a:rPr lang="ru-RU" sz="1000" dirty="0">
                          <a:effectLst/>
                        </a:rPr>
                        <a:t>1952</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4284155226"/>
                  </a:ext>
                </a:extLst>
              </a:tr>
            </a:tbl>
          </a:graphicData>
        </a:graphic>
      </p:graphicFrame>
      <p:graphicFrame>
        <p:nvGraphicFramePr>
          <p:cNvPr id="6" name="Таблица 5">
            <a:extLst>
              <a:ext uri="{FF2B5EF4-FFF2-40B4-BE49-F238E27FC236}">
                <a16:creationId xmlns:a16="http://schemas.microsoft.com/office/drawing/2014/main" id="{5A0D48E2-A861-4671-A447-405B9FB28F4E}"/>
              </a:ext>
            </a:extLst>
          </p:cNvPr>
          <p:cNvGraphicFramePr>
            <a:graphicFrameLocks noGrp="1"/>
          </p:cNvGraphicFramePr>
          <p:nvPr>
            <p:extLst>
              <p:ext uri="{D42A27DB-BD31-4B8C-83A1-F6EECF244321}">
                <p14:modId xmlns:p14="http://schemas.microsoft.com/office/powerpoint/2010/main" val="1963068005"/>
              </p:ext>
            </p:extLst>
          </p:nvPr>
        </p:nvGraphicFramePr>
        <p:xfrm>
          <a:off x="2629685" y="3800470"/>
          <a:ext cx="3582971" cy="731520"/>
        </p:xfrm>
        <a:graphic>
          <a:graphicData uri="http://schemas.openxmlformats.org/drawingml/2006/table">
            <a:tbl>
              <a:tblPr/>
              <a:tblGrid>
                <a:gridCol w="3582971">
                  <a:extLst>
                    <a:ext uri="{9D8B030D-6E8A-4147-A177-3AD203B41FA5}">
                      <a16:colId xmlns:a16="http://schemas.microsoft.com/office/drawing/2014/main" val="4155544976"/>
                    </a:ext>
                  </a:extLst>
                </a:gridCol>
              </a:tblGrid>
              <a:tr h="0">
                <a:tc>
                  <a:txBody>
                    <a:bodyPr/>
                    <a:lstStyle/>
                    <a:p>
                      <a:pPr algn="r" fontAlgn="ctr"/>
                      <a:r>
                        <a:rPr lang="en-US" b="1">
                          <a:effectLst/>
                        </a:rPr>
                        <a:t>sum(payload_mass__kg_)</a:t>
                      </a:r>
                    </a:p>
                  </a:txBody>
                  <a:tcPr anchor="ctr">
                    <a:lnL>
                      <a:noFill/>
                    </a:lnL>
                    <a:lnR>
                      <a:noFill/>
                    </a:lnR>
                    <a:lnT>
                      <a:noFill/>
                    </a:lnT>
                    <a:lnB>
                      <a:noFill/>
                    </a:lnB>
                    <a:solidFill>
                      <a:srgbClr val="FFFFFF"/>
                    </a:solidFill>
                  </a:tcPr>
                </a:tc>
                <a:extLst>
                  <a:ext uri="{0D108BD9-81ED-4DB2-BD59-A6C34878D82A}">
                    <a16:rowId xmlns:a16="http://schemas.microsoft.com/office/drawing/2014/main" val="2148147946"/>
                  </a:ext>
                </a:extLst>
              </a:tr>
              <a:tr h="0">
                <a:tc>
                  <a:txBody>
                    <a:bodyPr/>
                    <a:lstStyle/>
                    <a:p>
                      <a:pPr algn="r" fontAlgn="ctr"/>
                      <a:r>
                        <a:rPr lang="ru-RU" dirty="0">
                          <a:effectLst/>
                        </a:rPr>
                        <a:t>45596</a:t>
                      </a:r>
                    </a:p>
                  </a:txBody>
                  <a:tcPr anchor="ctr">
                    <a:lnL>
                      <a:noFill/>
                    </a:lnL>
                    <a:lnR>
                      <a:noFill/>
                    </a:lnR>
                    <a:lnT>
                      <a:noFill/>
                    </a:lnT>
                    <a:lnB>
                      <a:noFill/>
                    </a:lnB>
                    <a:solidFill>
                      <a:srgbClr val="FFFFFF"/>
                    </a:solidFill>
                  </a:tcPr>
                </a:tc>
                <a:extLst>
                  <a:ext uri="{0D108BD9-81ED-4DB2-BD59-A6C34878D82A}">
                    <a16:rowId xmlns:a16="http://schemas.microsoft.com/office/drawing/2014/main" val="1021494878"/>
                  </a:ext>
                </a:extLst>
              </a:tr>
            </a:tbl>
          </a:graphicData>
        </a:graphic>
      </p:graphicFrame>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a:t>
            </a:r>
          </a:p>
          <a:p>
            <a:pPr marL="0" indent="0">
              <a:lnSpc>
                <a:spcPct val="100000"/>
              </a:lnSpc>
              <a:spcBef>
                <a:spcPts val="1400"/>
              </a:spcBef>
              <a:buNone/>
            </a:pPr>
            <a:r>
              <a:rPr lang="ru-RU" dirty="0"/>
              <a:t>2928.4</a:t>
            </a:r>
            <a:r>
              <a:rPr lang="en-US" dirty="0"/>
              <a:t> kg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SQL Query: select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avg(</a:t>
            </a:r>
            <a:r>
              <a:rPr lang="en-US" sz="2200" dirty="0" err="1">
                <a:solidFill>
                  <a:schemeClr val="accent3">
                    <a:lumMod val="25000"/>
                  </a:schemeClr>
                </a:solidFill>
                <a:latin typeface="Abadi" panose="020B0604020104020204" pitchFamily="34" charset="0"/>
              </a:rPr>
              <a:t>payload_mass__kg</a:t>
            </a:r>
            <a:r>
              <a:rPr lang="en-US" sz="2200" dirty="0">
                <a:solidFill>
                  <a:schemeClr val="accent3">
                    <a:lumMod val="25000"/>
                  </a:schemeClr>
                </a:solidFill>
                <a:latin typeface="Abadi" panose="020B0604020104020204" pitchFamily="34" charset="0"/>
              </a:rPr>
              <a:t>_) from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where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 'F9 v1.1’</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Result: </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graphicFrame>
        <p:nvGraphicFramePr>
          <p:cNvPr id="2" name="Таблица 1">
            <a:extLst>
              <a:ext uri="{FF2B5EF4-FFF2-40B4-BE49-F238E27FC236}">
                <a16:creationId xmlns:a16="http://schemas.microsoft.com/office/drawing/2014/main" id="{0624411B-ED18-42A6-B9AE-A8AEC925E051}"/>
              </a:ext>
            </a:extLst>
          </p:cNvPr>
          <p:cNvGraphicFramePr>
            <a:graphicFrameLocks noGrp="1"/>
          </p:cNvGraphicFramePr>
          <p:nvPr>
            <p:extLst>
              <p:ext uri="{D42A27DB-BD31-4B8C-83A1-F6EECF244321}">
                <p14:modId xmlns:p14="http://schemas.microsoft.com/office/powerpoint/2010/main" val="2262780825"/>
              </p:ext>
            </p:extLst>
          </p:nvPr>
        </p:nvGraphicFramePr>
        <p:xfrm>
          <a:off x="1950563" y="4304837"/>
          <a:ext cx="3875202" cy="1005840"/>
        </p:xfrm>
        <a:graphic>
          <a:graphicData uri="http://schemas.openxmlformats.org/drawingml/2006/table">
            <a:tbl>
              <a:tblPr/>
              <a:tblGrid>
                <a:gridCol w="1937601">
                  <a:extLst>
                    <a:ext uri="{9D8B030D-6E8A-4147-A177-3AD203B41FA5}">
                      <a16:colId xmlns:a16="http://schemas.microsoft.com/office/drawing/2014/main" val="655108326"/>
                    </a:ext>
                  </a:extLst>
                </a:gridCol>
                <a:gridCol w="1937601">
                  <a:extLst>
                    <a:ext uri="{9D8B030D-6E8A-4147-A177-3AD203B41FA5}">
                      <a16:colId xmlns:a16="http://schemas.microsoft.com/office/drawing/2014/main" val="2175424472"/>
                    </a:ext>
                  </a:extLst>
                </a:gridCol>
              </a:tblGrid>
              <a:tr h="0">
                <a:tc>
                  <a:txBody>
                    <a:bodyPr/>
                    <a:lstStyle/>
                    <a:p>
                      <a:pPr algn="r" fontAlgn="ctr"/>
                      <a:r>
                        <a:rPr lang="en-US" b="1">
                          <a:effectLst/>
                        </a:rPr>
                        <a:t>Booster_Version</a:t>
                      </a:r>
                    </a:p>
                  </a:txBody>
                  <a:tcPr anchor="ctr">
                    <a:lnL>
                      <a:noFill/>
                    </a:lnL>
                    <a:lnR>
                      <a:noFill/>
                    </a:lnR>
                    <a:lnT>
                      <a:noFill/>
                    </a:lnT>
                    <a:lnB>
                      <a:noFill/>
                    </a:lnB>
                    <a:solidFill>
                      <a:srgbClr val="FFFFFF"/>
                    </a:solidFill>
                  </a:tcPr>
                </a:tc>
                <a:tc>
                  <a:txBody>
                    <a:bodyPr/>
                    <a:lstStyle/>
                    <a:p>
                      <a:pPr algn="r" fontAlgn="ctr"/>
                      <a:r>
                        <a:rPr lang="en-US" b="1">
                          <a:effectLst/>
                        </a:rPr>
                        <a:t>avg(payload_mass__kg_)</a:t>
                      </a:r>
                    </a:p>
                  </a:txBody>
                  <a:tcPr anchor="ctr">
                    <a:lnL>
                      <a:noFill/>
                    </a:lnL>
                    <a:lnR>
                      <a:noFill/>
                    </a:lnR>
                    <a:lnT>
                      <a:noFill/>
                    </a:lnT>
                    <a:lnB>
                      <a:noFill/>
                    </a:lnB>
                    <a:solidFill>
                      <a:srgbClr val="FFFFFF"/>
                    </a:solidFill>
                  </a:tcPr>
                </a:tc>
                <a:extLst>
                  <a:ext uri="{0D108BD9-81ED-4DB2-BD59-A6C34878D82A}">
                    <a16:rowId xmlns:a16="http://schemas.microsoft.com/office/drawing/2014/main" val="1716693955"/>
                  </a:ext>
                </a:extLst>
              </a:tr>
              <a:tr h="0">
                <a:tc>
                  <a:txBody>
                    <a:bodyPr/>
                    <a:lstStyle/>
                    <a:p>
                      <a:pPr algn="r" fontAlgn="ctr"/>
                      <a:r>
                        <a:rPr lang="en-US">
                          <a:effectLst/>
                        </a:rPr>
                        <a:t>F9 v1.1</a:t>
                      </a:r>
                    </a:p>
                  </a:txBody>
                  <a:tcPr anchor="ctr">
                    <a:lnL>
                      <a:noFill/>
                    </a:lnL>
                    <a:lnR>
                      <a:noFill/>
                    </a:lnR>
                    <a:lnT>
                      <a:noFill/>
                    </a:lnT>
                    <a:lnB>
                      <a:noFill/>
                    </a:lnB>
                    <a:solidFill>
                      <a:srgbClr val="FFFFFF"/>
                    </a:solidFill>
                  </a:tcPr>
                </a:tc>
                <a:tc>
                  <a:txBody>
                    <a:bodyPr/>
                    <a:lstStyle/>
                    <a:p>
                      <a:pPr algn="r" fontAlgn="ctr"/>
                      <a:r>
                        <a:rPr lang="ru-RU" dirty="0">
                          <a:effectLst/>
                        </a:rPr>
                        <a:t>2928.4</a:t>
                      </a:r>
                    </a:p>
                  </a:txBody>
                  <a:tcPr anchor="ctr">
                    <a:lnL>
                      <a:noFill/>
                    </a:lnL>
                    <a:lnR>
                      <a:noFill/>
                    </a:lnR>
                    <a:lnT>
                      <a:noFill/>
                    </a:lnT>
                    <a:lnB>
                      <a:noFill/>
                    </a:lnB>
                    <a:solidFill>
                      <a:srgbClr val="FFFFFF"/>
                    </a:solidFill>
                  </a:tcPr>
                </a:tc>
                <a:extLst>
                  <a:ext uri="{0D108BD9-81ED-4DB2-BD59-A6C34878D82A}">
                    <a16:rowId xmlns:a16="http://schemas.microsoft.com/office/drawing/2014/main" val="3099534973"/>
                  </a:ext>
                </a:extLst>
              </a:tr>
            </a:tbl>
          </a:graphicData>
        </a:graphic>
      </p:graphicFrame>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309520"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p>
          <a:p>
            <a:pPr marL="0" indent="0">
              <a:lnSpc>
                <a:spcPct val="100000"/>
              </a:lnSpc>
              <a:spcBef>
                <a:spcPts val="1400"/>
              </a:spcBef>
              <a:buNone/>
            </a:pPr>
            <a:r>
              <a:rPr lang="en-US" sz="2200" dirty="0">
                <a:solidFill>
                  <a:schemeClr val="accent3">
                    <a:lumMod val="25000"/>
                  </a:schemeClr>
                </a:solidFill>
                <a:latin typeface="Abadi"/>
              </a:rPr>
              <a:t>2015-12-22</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SQL: select </a:t>
            </a:r>
            <a:r>
              <a:rPr lang="en-US" sz="2200" dirty="0" err="1">
                <a:solidFill>
                  <a:schemeClr val="accent3">
                    <a:lumMod val="25000"/>
                  </a:schemeClr>
                </a:solidFill>
                <a:latin typeface="Abadi" panose="020B0604020104020204" pitchFamily="34" charset="0"/>
              </a:rPr>
              <a:t>Landing_Outcome</a:t>
            </a:r>
            <a:r>
              <a:rPr lang="en-US" sz="2200" dirty="0">
                <a:solidFill>
                  <a:schemeClr val="accent3">
                    <a:lumMod val="25000"/>
                  </a:schemeClr>
                </a:solidFill>
                <a:latin typeface="Abadi" panose="020B0604020104020204" pitchFamily="34" charset="0"/>
              </a:rPr>
              <a:t>, min(Date) from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group by </a:t>
            </a:r>
            <a:r>
              <a:rPr lang="en-US" sz="2200" dirty="0" err="1">
                <a:solidFill>
                  <a:schemeClr val="accent3">
                    <a:lumMod val="25000"/>
                  </a:schemeClr>
                </a:solidFill>
                <a:latin typeface="Abadi" panose="020B0604020104020204" pitchFamily="34" charset="0"/>
              </a:rPr>
              <a:t>Landing_Outcome</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Look at the row with </a:t>
            </a:r>
            <a:r>
              <a:rPr lang="en-US" sz="2200" dirty="0" err="1">
                <a:solidFill>
                  <a:schemeClr val="accent3">
                    <a:lumMod val="25000"/>
                  </a:schemeClr>
                </a:solidFill>
                <a:latin typeface="Abadi" panose="020B0604020104020204" pitchFamily="34" charset="0"/>
              </a:rPr>
              <a:t>landing_outcome</a:t>
            </a:r>
            <a:r>
              <a:rPr lang="en-US" sz="2200" dirty="0">
                <a:solidFill>
                  <a:schemeClr val="accent3">
                    <a:lumMod val="25000"/>
                  </a:schemeClr>
                </a:solidFill>
                <a:latin typeface="Abadi" panose="020B0604020104020204" pitchFamily="34" charset="0"/>
              </a:rPr>
              <a:t> = ‘Success (ground pad)’</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graphicFrame>
        <p:nvGraphicFramePr>
          <p:cNvPr id="2" name="Таблица 1">
            <a:extLst>
              <a:ext uri="{FF2B5EF4-FFF2-40B4-BE49-F238E27FC236}">
                <a16:creationId xmlns:a16="http://schemas.microsoft.com/office/drawing/2014/main" id="{E9A6C8F7-B066-4E9C-8388-40F51AB8FF5A}"/>
              </a:ext>
            </a:extLst>
          </p:cNvPr>
          <p:cNvGraphicFramePr>
            <a:graphicFrameLocks noGrp="1"/>
          </p:cNvGraphicFramePr>
          <p:nvPr>
            <p:extLst>
              <p:ext uri="{D42A27DB-BD31-4B8C-83A1-F6EECF244321}">
                <p14:modId xmlns:p14="http://schemas.microsoft.com/office/powerpoint/2010/main" val="844293417"/>
              </p:ext>
            </p:extLst>
          </p:nvPr>
        </p:nvGraphicFramePr>
        <p:xfrm>
          <a:off x="7001456" y="1556938"/>
          <a:ext cx="4584086" cy="4653984"/>
        </p:xfrm>
        <a:graphic>
          <a:graphicData uri="http://schemas.openxmlformats.org/drawingml/2006/table">
            <a:tbl>
              <a:tblPr/>
              <a:tblGrid>
                <a:gridCol w="2292043">
                  <a:extLst>
                    <a:ext uri="{9D8B030D-6E8A-4147-A177-3AD203B41FA5}">
                      <a16:colId xmlns:a16="http://schemas.microsoft.com/office/drawing/2014/main" val="3340581047"/>
                    </a:ext>
                  </a:extLst>
                </a:gridCol>
                <a:gridCol w="2292043">
                  <a:extLst>
                    <a:ext uri="{9D8B030D-6E8A-4147-A177-3AD203B41FA5}">
                      <a16:colId xmlns:a16="http://schemas.microsoft.com/office/drawing/2014/main" val="773280465"/>
                    </a:ext>
                  </a:extLst>
                </a:gridCol>
              </a:tblGrid>
              <a:tr h="362611">
                <a:tc>
                  <a:txBody>
                    <a:bodyPr/>
                    <a:lstStyle/>
                    <a:p>
                      <a:pPr algn="r" fontAlgn="ctr"/>
                      <a:r>
                        <a:rPr lang="en-US" sz="1800" b="1">
                          <a:effectLst/>
                        </a:rPr>
                        <a:t>Landing_Outcome</a:t>
                      </a:r>
                    </a:p>
                  </a:txBody>
                  <a:tcPr marL="90653" marR="90653" marT="45326" marB="45326" anchor="ctr">
                    <a:lnL>
                      <a:noFill/>
                    </a:lnL>
                    <a:lnR>
                      <a:noFill/>
                    </a:lnR>
                    <a:lnT>
                      <a:noFill/>
                    </a:lnT>
                    <a:lnB>
                      <a:noFill/>
                    </a:lnB>
                    <a:solidFill>
                      <a:srgbClr val="FFFFFF"/>
                    </a:solidFill>
                  </a:tcPr>
                </a:tc>
                <a:tc>
                  <a:txBody>
                    <a:bodyPr/>
                    <a:lstStyle/>
                    <a:p>
                      <a:pPr algn="r" fontAlgn="ctr"/>
                      <a:r>
                        <a:rPr lang="en-US" sz="1800" b="1">
                          <a:effectLst/>
                        </a:rPr>
                        <a:t>min(Date)</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1760914446"/>
                  </a:ext>
                </a:extLst>
              </a:tr>
              <a:tr h="362611">
                <a:tc>
                  <a:txBody>
                    <a:bodyPr/>
                    <a:lstStyle/>
                    <a:p>
                      <a:pPr algn="r" fontAlgn="ctr"/>
                      <a:r>
                        <a:rPr lang="en-US" sz="1800">
                          <a:effectLst/>
                        </a:rPr>
                        <a:t>Controlled (ocean)</a:t>
                      </a:r>
                    </a:p>
                  </a:txBody>
                  <a:tcPr marL="90653" marR="90653" marT="45326" marB="45326" anchor="ctr">
                    <a:lnL>
                      <a:noFill/>
                    </a:lnL>
                    <a:lnR>
                      <a:noFill/>
                    </a:lnR>
                    <a:lnT>
                      <a:noFill/>
                    </a:lnT>
                    <a:lnB>
                      <a:noFill/>
                    </a:lnB>
                    <a:solidFill>
                      <a:srgbClr val="FFFFFF"/>
                    </a:solidFill>
                  </a:tcPr>
                </a:tc>
                <a:tc>
                  <a:txBody>
                    <a:bodyPr/>
                    <a:lstStyle/>
                    <a:p>
                      <a:pPr algn="r" fontAlgn="ctr"/>
                      <a:r>
                        <a:rPr lang="ru-RU" sz="1800">
                          <a:effectLst/>
                        </a:rPr>
                        <a:t>2014-04-18 19:25:00</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3226351744"/>
                  </a:ext>
                </a:extLst>
              </a:tr>
              <a:tr h="362611">
                <a:tc>
                  <a:txBody>
                    <a:bodyPr/>
                    <a:lstStyle/>
                    <a:p>
                      <a:pPr algn="r" fontAlgn="ctr"/>
                      <a:r>
                        <a:rPr lang="en-US" sz="1800">
                          <a:effectLst/>
                        </a:rPr>
                        <a:t>Failure</a:t>
                      </a:r>
                    </a:p>
                  </a:txBody>
                  <a:tcPr marL="90653" marR="90653" marT="45326" marB="45326" anchor="ctr">
                    <a:lnL>
                      <a:noFill/>
                    </a:lnL>
                    <a:lnR>
                      <a:noFill/>
                    </a:lnR>
                    <a:lnT>
                      <a:noFill/>
                    </a:lnT>
                    <a:lnB>
                      <a:noFill/>
                    </a:lnB>
                    <a:solidFill>
                      <a:srgbClr val="FFFFFF"/>
                    </a:solidFill>
                  </a:tcPr>
                </a:tc>
                <a:tc>
                  <a:txBody>
                    <a:bodyPr/>
                    <a:lstStyle/>
                    <a:p>
                      <a:pPr algn="r" fontAlgn="ctr"/>
                      <a:r>
                        <a:rPr lang="ru-RU" sz="1800">
                          <a:effectLst/>
                        </a:rPr>
                        <a:t>2018-12-05 18:16:00</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1212906003"/>
                  </a:ext>
                </a:extLst>
              </a:tr>
              <a:tr h="362611">
                <a:tc>
                  <a:txBody>
                    <a:bodyPr/>
                    <a:lstStyle/>
                    <a:p>
                      <a:pPr algn="r" fontAlgn="ctr"/>
                      <a:r>
                        <a:rPr lang="en-US" sz="1800">
                          <a:effectLst/>
                        </a:rPr>
                        <a:t>Failure (drone ship)</a:t>
                      </a:r>
                    </a:p>
                  </a:txBody>
                  <a:tcPr marL="90653" marR="90653" marT="45326" marB="45326" anchor="ctr">
                    <a:lnL>
                      <a:noFill/>
                    </a:lnL>
                    <a:lnR>
                      <a:noFill/>
                    </a:lnR>
                    <a:lnT>
                      <a:noFill/>
                    </a:lnT>
                    <a:lnB>
                      <a:noFill/>
                    </a:lnB>
                    <a:solidFill>
                      <a:srgbClr val="FFFFFF"/>
                    </a:solidFill>
                  </a:tcPr>
                </a:tc>
                <a:tc>
                  <a:txBody>
                    <a:bodyPr/>
                    <a:lstStyle/>
                    <a:p>
                      <a:pPr algn="r" fontAlgn="ctr"/>
                      <a:r>
                        <a:rPr lang="ru-RU" sz="1800">
                          <a:effectLst/>
                        </a:rPr>
                        <a:t>2015-01-10 09:47:00</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1919816091"/>
                  </a:ext>
                </a:extLst>
              </a:tr>
              <a:tr h="362611">
                <a:tc>
                  <a:txBody>
                    <a:bodyPr/>
                    <a:lstStyle/>
                    <a:p>
                      <a:pPr algn="r" fontAlgn="ctr"/>
                      <a:r>
                        <a:rPr lang="en-US" sz="1800">
                          <a:effectLst/>
                        </a:rPr>
                        <a:t>Failure (parachute)</a:t>
                      </a:r>
                    </a:p>
                  </a:txBody>
                  <a:tcPr marL="90653" marR="90653" marT="45326" marB="45326" anchor="ctr">
                    <a:lnL>
                      <a:noFill/>
                    </a:lnL>
                    <a:lnR>
                      <a:noFill/>
                    </a:lnR>
                    <a:lnT>
                      <a:noFill/>
                    </a:lnT>
                    <a:lnB>
                      <a:noFill/>
                    </a:lnB>
                    <a:solidFill>
                      <a:srgbClr val="FFFFFF"/>
                    </a:solidFill>
                  </a:tcPr>
                </a:tc>
                <a:tc>
                  <a:txBody>
                    <a:bodyPr/>
                    <a:lstStyle/>
                    <a:p>
                      <a:pPr algn="r" fontAlgn="ctr"/>
                      <a:r>
                        <a:rPr lang="ru-RU" sz="1800">
                          <a:effectLst/>
                        </a:rPr>
                        <a:t>2010-06-04 18:45:00</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2764828"/>
                  </a:ext>
                </a:extLst>
              </a:tr>
              <a:tr h="362611">
                <a:tc>
                  <a:txBody>
                    <a:bodyPr/>
                    <a:lstStyle/>
                    <a:p>
                      <a:pPr algn="r" fontAlgn="ctr"/>
                      <a:r>
                        <a:rPr lang="en-US" sz="1800">
                          <a:effectLst/>
                        </a:rPr>
                        <a:t>No attempt</a:t>
                      </a:r>
                    </a:p>
                  </a:txBody>
                  <a:tcPr marL="90653" marR="90653" marT="45326" marB="45326" anchor="ctr">
                    <a:lnL>
                      <a:noFill/>
                    </a:lnL>
                    <a:lnR>
                      <a:noFill/>
                    </a:lnR>
                    <a:lnT>
                      <a:noFill/>
                    </a:lnT>
                    <a:lnB>
                      <a:noFill/>
                    </a:lnB>
                    <a:solidFill>
                      <a:srgbClr val="FFFFFF"/>
                    </a:solidFill>
                  </a:tcPr>
                </a:tc>
                <a:tc>
                  <a:txBody>
                    <a:bodyPr/>
                    <a:lstStyle/>
                    <a:p>
                      <a:pPr algn="r" fontAlgn="ctr"/>
                      <a:r>
                        <a:rPr lang="ru-RU" sz="1800">
                          <a:effectLst/>
                        </a:rPr>
                        <a:t>2012-05-22 07:44:00</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4020061687"/>
                  </a:ext>
                </a:extLst>
              </a:tr>
              <a:tr h="362611">
                <a:tc>
                  <a:txBody>
                    <a:bodyPr/>
                    <a:lstStyle/>
                    <a:p>
                      <a:pPr algn="r" fontAlgn="ctr"/>
                      <a:r>
                        <a:rPr lang="en-US" sz="1800">
                          <a:effectLst/>
                        </a:rPr>
                        <a:t>No attempt</a:t>
                      </a:r>
                    </a:p>
                  </a:txBody>
                  <a:tcPr marL="90653" marR="90653" marT="45326" marB="45326" anchor="ctr">
                    <a:lnL>
                      <a:noFill/>
                    </a:lnL>
                    <a:lnR>
                      <a:noFill/>
                    </a:lnR>
                    <a:lnT>
                      <a:noFill/>
                    </a:lnT>
                    <a:lnB>
                      <a:noFill/>
                    </a:lnB>
                    <a:solidFill>
                      <a:srgbClr val="FFFFFF"/>
                    </a:solidFill>
                  </a:tcPr>
                </a:tc>
                <a:tc>
                  <a:txBody>
                    <a:bodyPr/>
                    <a:lstStyle/>
                    <a:p>
                      <a:pPr algn="r" fontAlgn="ctr"/>
                      <a:r>
                        <a:rPr lang="ru-RU" sz="1800">
                          <a:effectLst/>
                        </a:rPr>
                        <a:t>2019-08-06 23:23:00</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3366653963"/>
                  </a:ext>
                </a:extLst>
              </a:tr>
              <a:tr h="362611">
                <a:tc>
                  <a:txBody>
                    <a:bodyPr/>
                    <a:lstStyle/>
                    <a:p>
                      <a:pPr algn="r" fontAlgn="ctr"/>
                      <a:r>
                        <a:rPr lang="en-US" sz="1800">
                          <a:effectLst/>
                        </a:rPr>
                        <a:t>Precluded (drone ship)</a:t>
                      </a:r>
                    </a:p>
                  </a:txBody>
                  <a:tcPr marL="90653" marR="90653" marT="45326" marB="45326" anchor="ctr">
                    <a:lnL>
                      <a:noFill/>
                    </a:lnL>
                    <a:lnR>
                      <a:noFill/>
                    </a:lnR>
                    <a:lnT>
                      <a:noFill/>
                    </a:lnT>
                    <a:lnB>
                      <a:noFill/>
                    </a:lnB>
                    <a:solidFill>
                      <a:srgbClr val="FFFFFF"/>
                    </a:solidFill>
                  </a:tcPr>
                </a:tc>
                <a:tc>
                  <a:txBody>
                    <a:bodyPr/>
                    <a:lstStyle/>
                    <a:p>
                      <a:pPr algn="r" fontAlgn="ctr"/>
                      <a:r>
                        <a:rPr lang="ru-RU" sz="1800">
                          <a:effectLst/>
                        </a:rPr>
                        <a:t>2015-06-28 14:21:00</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71877117"/>
                  </a:ext>
                </a:extLst>
              </a:tr>
              <a:tr h="362611">
                <a:tc>
                  <a:txBody>
                    <a:bodyPr/>
                    <a:lstStyle/>
                    <a:p>
                      <a:pPr algn="r" fontAlgn="ctr"/>
                      <a:r>
                        <a:rPr lang="en-US" sz="1800">
                          <a:effectLst/>
                        </a:rPr>
                        <a:t>Success</a:t>
                      </a:r>
                    </a:p>
                  </a:txBody>
                  <a:tcPr marL="90653" marR="90653" marT="45326" marB="45326" anchor="ctr">
                    <a:lnL>
                      <a:noFill/>
                    </a:lnL>
                    <a:lnR>
                      <a:noFill/>
                    </a:lnR>
                    <a:lnT>
                      <a:noFill/>
                    </a:lnT>
                    <a:lnB>
                      <a:noFill/>
                    </a:lnB>
                    <a:solidFill>
                      <a:srgbClr val="FFFFFF"/>
                    </a:solidFill>
                  </a:tcPr>
                </a:tc>
                <a:tc>
                  <a:txBody>
                    <a:bodyPr/>
                    <a:lstStyle/>
                    <a:p>
                      <a:pPr algn="r" fontAlgn="ctr"/>
                      <a:r>
                        <a:rPr lang="ru-RU" sz="1800">
                          <a:effectLst/>
                        </a:rPr>
                        <a:t>2018-07-22 05:50:00</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336795759"/>
                  </a:ext>
                </a:extLst>
              </a:tr>
              <a:tr h="362611">
                <a:tc>
                  <a:txBody>
                    <a:bodyPr/>
                    <a:lstStyle/>
                    <a:p>
                      <a:pPr algn="r" fontAlgn="ctr"/>
                      <a:r>
                        <a:rPr lang="en-US" sz="1800">
                          <a:effectLst/>
                        </a:rPr>
                        <a:t>Success (drone ship)</a:t>
                      </a:r>
                    </a:p>
                  </a:txBody>
                  <a:tcPr marL="90653" marR="90653" marT="45326" marB="45326" anchor="ctr">
                    <a:lnL>
                      <a:noFill/>
                    </a:lnL>
                    <a:lnR>
                      <a:noFill/>
                    </a:lnR>
                    <a:lnT>
                      <a:noFill/>
                    </a:lnT>
                    <a:lnB>
                      <a:noFill/>
                    </a:lnB>
                    <a:solidFill>
                      <a:srgbClr val="FFFFFF"/>
                    </a:solidFill>
                  </a:tcPr>
                </a:tc>
                <a:tc>
                  <a:txBody>
                    <a:bodyPr/>
                    <a:lstStyle/>
                    <a:p>
                      <a:pPr algn="r" fontAlgn="ctr"/>
                      <a:r>
                        <a:rPr lang="ru-RU" sz="1800">
                          <a:effectLst/>
                        </a:rPr>
                        <a:t>2016-04-08 20:43:00</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1363071045"/>
                  </a:ext>
                </a:extLst>
              </a:tr>
              <a:tr h="362611">
                <a:tc>
                  <a:txBody>
                    <a:bodyPr/>
                    <a:lstStyle/>
                    <a:p>
                      <a:pPr algn="r" fontAlgn="ctr"/>
                      <a:r>
                        <a:rPr lang="en-US" sz="1800">
                          <a:effectLst/>
                        </a:rPr>
                        <a:t>Success (ground pad)</a:t>
                      </a:r>
                    </a:p>
                  </a:txBody>
                  <a:tcPr marL="90653" marR="90653" marT="45326" marB="45326" anchor="ctr">
                    <a:lnL>
                      <a:noFill/>
                    </a:lnL>
                    <a:lnR>
                      <a:noFill/>
                    </a:lnR>
                    <a:lnT>
                      <a:noFill/>
                    </a:lnT>
                    <a:lnB>
                      <a:noFill/>
                    </a:lnB>
                    <a:solidFill>
                      <a:srgbClr val="FFFFFF"/>
                    </a:solidFill>
                  </a:tcPr>
                </a:tc>
                <a:tc>
                  <a:txBody>
                    <a:bodyPr/>
                    <a:lstStyle/>
                    <a:p>
                      <a:pPr algn="r" fontAlgn="ctr"/>
                      <a:r>
                        <a:rPr lang="ru-RU" sz="1800">
                          <a:effectLst/>
                        </a:rPr>
                        <a:t>2015-12-22 01:29:00</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970888257"/>
                  </a:ext>
                </a:extLst>
              </a:tr>
              <a:tr h="362611">
                <a:tc>
                  <a:txBody>
                    <a:bodyPr/>
                    <a:lstStyle/>
                    <a:p>
                      <a:pPr algn="r" fontAlgn="ctr"/>
                      <a:r>
                        <a:rPr lang="en-US" sz="1800">
                          <a:effectLst/>
                        </a:rPr>
                        <a:t>Uncontrolled (ocean)</a:t>
                      </a:r>
                    </a:p>
                  </a:txBody>
                  <a:tcPr marL="90653" marR="90653" marT="45326" marB="45326" anchor="ctr">
                    <a:lnL>
                      <a:noFill/>
                    </a:lnL>
                    <a:lnR>
                      <a:noFill/>
                    </a:lnR>
                    <a:lnT>
                      <a:noFill/>
                    </a:lnT>
                    <a:lnB>
                      <a:noFill/>
                    </a:lnB>
                    <a:solidFill>
                      <a:srgbClr val="FFFFFF"/>
                    </a:solidFill>
                  </a:tcPr>
                </a:tc>
                <a:tc>
                  <a:txBody>
                    <a:bodyPr/>
                    <a:lstStyle/>
                    <a:p>
                      <a:pPr algn="r" fontAlgn="ctr"/>
                      <a:r>
                        <a:rPr lang="ru-RU" sz="1800" dirty="0">
                          <a:effectLst/>
                        </a:rPr>
                        <a:t>2013-09-29 16:00:00</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3328457786"/>
                  </a:ext>
                </a:extLst>
              </a:tr>
            </a:tbl>
          </a:graphicData>
        </a:graphic>
      </p:graphicFrame>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583656"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SQL: select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payload_mass__kg</a:t>
            </a:r>
            <a:r>
              <a:rPr lang="en-US" sz="2200" dirty="0">
                <a:solidFill>
                  <a:schemeClr val="accent3">
                    <a:lumMod val="25000"/>
                  </a:schemeClr>
                </a:solidFill>
                <a:latin typeface="Abadi" panose="020B0604020104020204" pitchFamily="34" charset="0"/>
              </a:rPr>
              <a:t>_ from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where </a:t>
            </a:r>
            <a:r>
              <a:rPr lang="en-US" sz="2200" dirty="0" err="1">
                <a:solidFill>
                  <a:schemeClr val="accent3">
                    <a:lumMod val="25000"/>
                  </a:schemeClr>
                </a:solidFill>
                <a:latin typeface="Abadi" panose="020B0604020104020204" pitchFamily="34" charset="0"/>
              </a:rPr>
              <a:t>landing_outcome</a:t>
            </a:r>
            <a:r>
              <a:rPr lang="en-US" sz="2200" dirty="0">
                <a:solidFill>
                  <a:schemeClr val="accent3">
                    <a:lumMod val="25000"/>
                  </a:schemeClr>
                </a:solidFill>
                <a:latin typeface="Abadi" panose="020B0604020104020204" pitchFamily="34" charset="0"/>
              </a:rPr>
              <a:t> = 'Success (drone ship)' and </a:t>
            </a:r>
            <a:r>
              <a:rPr lang="en-US" sz="2200" dirty="0" err="1">
                <a:solidFill>
                  <a:schemeClr val="accent3">
                    <a:lumMod val="25000"/>
                  </a:schemeClr>
                </a:solidFill>
                <a:latin typeface="Abadi" panose="020B0604020104020204" pitchFamily="34" charset="0"/>
              </a:rPr>
              <a:t>payload_mass__kg</a:t>
            </a:r>
            <a:r>
              <a:rPr lang="en-US" sz="2200" dirty="0">
                <a:solidFill>
                  <a:schemeClr val="accent3">
                    <a:lumMod val="25000"/>
                  </a:schemeClr>
                </a:solidFill>
                <a:latin typeface="Abadi" panose="020B0604020104020204" pitchFamily="34" charset="0"/>
              </a:rPr>
              <a:t>_ &gt; 4000 and </a:t>
            </a:r>
            <a:r>
              <a:rPr lang="en-US" sz="2200" dirty="0" err="1">
                <a:solidFill>
                  <a:schemeClr val="accent3">
                    <a:lumMod val="25000"/>
                  </a:schemeClr>
                </a:solidFill>
                <a:latin typeface="Abadi" panose="020B0604020104020204" pitchFamily="34" charset="0"/>
              </a:rPr>
              <a:t>payload_mass__kg</a:t>
            </a:r>
            <a:r>
              <a:rPr lang="en-US" sz="2200" dirty="0">
                <a:solidFill>
                  <a:schemeClr val="accent3">
                    <a:lumMod val="25000"/>
                  </a:schemeClr>
                </a:solidFill>
                <a:latin typeface="Abadi" panose="020B0604020104020204" pitchFamily="34" charset="0"/>
              </a:rPr>
              <a:t>_ &lt; 6000;</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graphicFrame>
        <p:nvGraphicFramePr>
          <p:cNvPr id="2" name="Таблица 1">
            <a:extLst>
              <a:ext uri="{FF2B5EF4-FFF2-40B4-BE49-F238E27FC236}">
                <a16:creationId xmlns:a16="http://schemas.microsoft.com/office/drawing/2014/main" id="{2F7A7840-D3B1-4452-AC14-5767C089EE44}"/>
              </a:ext>
            </a:extLst>
          </p:cNvPr>
          <p:cNvGraphicFramePr>
            <a:graphicFrameLocks noGrp="1"/>
          </p:cNvGraphicFramePr>
          <p:nvPr>
            <p:extLst>
              <p:ext uri="{D42A27DB-BD31-4B8C-83A1-F6EECF244321}">
                <p14:modId xmlns:p14="http://schemas.microsoft.com/office/powerpoint/2010/main" val="576909863"/>
              </p:ext>
            </p:extLst>
          </p:nvPr>
        </p:nvGraphicFramePr>
        <p:xfrm>
          <a:off x="7050464" y="1600200"/>
          <a:ext cx="4704762" cy="1828800"/>
        </p:xfrm>
        <a:graphic>
          <a:graphicData uri="http://schemas.openxmlformats.org/drawingml/2006/table">
            <a:tbl>
              <a:tblPr/>
              <a:tblGrid>
                <a:gridCol w="2352381">
                  <a:extLst>
                    <a:ext uri="{9D8B030D-6E8A-4147-A177-3AD203B41FA5}">
                      <a16:colId xmlns:a16="http://schemas.microsoft.com/office/drawing/2014/main" val="1062732662"/>
                    </a:ext>
                  </a:extLst>
                </a:gridCol>
                <a:gridCol w="2352381">
                  <a:extLst>
                    <a:ext uri="{9D8B030D-6E8A-4147-A177-3AD203B41FA5}">
                      <a16:colId xmlns:a16="http://schemas.microsoft.com/office/drawing/2014/main" val="2700629868"/>
                    </a:ext>
                  </a:extLst>
                </a:gridCol>
              </a:tblGrid>
              <a:tr h="0">
                <a:tc>
                  <a:txBody>
                    <a:bodyPr/>
                    <a:lstStyle/>
                    <a:p>
                      <a:pPr algn="r" fontAlgn="ctr"/>
                      <a:r>
                        <a:rPr lang="en-US" b="1">
                          <a:effectLst/>
                        </a:rPr>
                        <a:t>Booster_Version</a:t>
                      </a:r>
                    </a:p>
                  </a:txBody>
                  <a:tcPr anchor="ctr">
                    <a:lnL>
                      <a:noFill/>
                    </a:lnL>
                    <a:lnR>
                      <a:noFill/>
                    </a:lnR>
                    <a:lnT>
                      <a:noFill/>
                    </a:lnT>
                    <a:lnB>
                      <a:noFill/>
                    </a:lnB>
                    <a:solidFill>
                      <a:srgbClr val="FFFFFF"/>
                    </a:solidFill>
                  </a:tcPr>
                </a:tc>
                <a:tc>
                  <a:txBody>
                    <a:bodyPr/>
                    <a:lstStyle/>
                    <a:p>
                      <a:pPr algn="r" fontAlgn="ctr"/>
                      <a:r>
                        <a:rPr lang="en-US" b="1">
                          <a:effectLst/>
                        </a:rPr>
                        <a:t>PAYLOAD_MASS__KG_</a:t>
                      </a:r>
                    </a:p>
                  </a:txBody>
                  <a:tcPr anchor="ctr">
                    <a:lnL>
                      <a:noFill/>
                    </a:lnL>
                    <a:lnR>
                      <a:noFill/>
                    </a:lnR>
                    <a:lnT>
                      <a:noFill/>
                    </a:lnT>
                    <a:lnB>
                      <a:noFill/>
                    </a:lnB>
                    <a:solidFill>
                      <a:srgbClr val="FFFFFF"/>
                    </a:solidFill>
                  </a:tcPr>
                </a:tc>
                <a:extLst>
                  <a:ext uri="{0D108BD9-81ED-4DB2-BD59-A6C34878D82A}">
                    <a16:rowId xmlns:a16="http://schemas.microsoft.com/office/drawing/2014/main" val="75564588"/>
                  </a:ext>
                </a:extLst>
              </a:tr>
              <a:tr h="0">
                <a:tc>
                  <a:txBody>
                    <a:bodyPr/>
                    <a:lstStyle/>
                    <a:p>
                      <a:pPr algn="r" fontAlgn="ctr"/>
                      <a:r>
                        <a:rPr lang="en-US">
                          <a:effectLst/>
                        </a:rPr>
                        <a:t>F9 FT B1022</a:t>
                      </a:r>
                    </a:p>
                  </a:txBody>
                  <a:tcPr anchor="ctr">
                    <a:lnL>
                      <a:noFill/>
                    </a:lnL>
                    <a:lnR>
                      <a:noFill/>
                    </a:lnR>
                    <a:lnT>
                      <a:noFill/>
                    </a:lnT>
                    <a:lnB>
                      <a:noFill/>
                    </a:lnB>
                    <a:solidFill>
                      <a:srgbClr val="FFFFFF"/>
                    </a:solidFill>
                  </a:tcPr>
                </a:tc>
                <a:tc>
                  <a:txBody>
                    <a:bodyPr/>
                    <a:lstStyle/>
                    <a:p>
                      <a:pPr algn="r" fontAlgn="ctr"/>
                      <a:r>
                        <a:rPr lang="ru-RU">
                          <a:effectLst/>
                        </a:rPr>
                        <a:t>4696</a:t>
                      </a:r>
                    </a:p>
                  </a:txBody>
                  <a:tcPr anchor="ctr">
                    <a:lnL>
                      <a:noFill/>
                    </a:lnL>
                    <a:lnR>
                      <a:noFill/>
                    </a:lnR>
                    <a:lnT>
                      <a:noFill/>
                    </a:lnT>
                    <a:lnB>
                      <a:noFill/>
                    </a:lnB>
                    <a:solidFill>
                      <a:srgbClr val="FFFFFF"/>
                    </a:solidFill>
                  </a:tcPr>
                </a:tc>
                <a:extLst>
                  <a:ext uri="{0D108BD9-81ED-4DB2-BD59-A6C34878D82A}">
                    <a16:rowId xmlns:a16="http://schemas.microsoft.com/office/drawing/2014/main" val="4068149983"/>
                  </a:ext>
                </a:extLst>
              </a:tr>
              <a:tr h="0">
                <a:tc>
                  <a:txBody>
                    <a:bodyPr/>
                    <a:lstStyle/>
                    <a:p>
                      <a:pPr algn="r" fontAlgn="ctr"/>
                      <a:r>
                        <a:rPr lang="en-US">
                          <a:effectLst/>
                        </a:rPr>
                        <a:t>F9 FT B1026</a:t>
                      </a:r>
                    </a:p>
                  </a:txBody>
                  <a:tcPr anchor="ctr">
                    <a:lnL>
                      <a:noFill/>
                    </a:lnL>
                    <a:lnR>
                      <a:noFill/>
                    </a:lnR>
                    <a:lnT>
                      <a:noFill/>
                    </a:lnT>
                    <a:lnB>
                      <a:noFill/>
                    </a:lnB>
                    <a:solidFill>
                      <a:srgbClr val="FFFFFF"/>
                    </a:solidFill>
                  </a:tcPr>
                </a:tc>
                <a:tc>
                  <a:txBody>
                    <a:bodyPr/>
                    <a:lstStyle/>
                    <a:p>
                      <a:pPr algn="r" fontAlgn="ctr"/>
                      <a:r>
                        <a:rPr lang="ru-RU">
                          <a:effectLst/>
                        </a:rPr>
                        <a:t>4600</a:t>
                      </a:r>
                    </a:p>
                  </a:txBody>
                  <a:tcPr anchor="ctr">
                    <a:lnL>
                      <a:noFill/>
                    </a:lnL>
                    <a:lnR>
                      <a:noFill/>
                    </a:lnR>
                    <a:lnT>
                      <a:noFill/>
                    </a:lnT>
                    <a:lnB>
                      <a:noFill/>
                    </a:lnB>
                    <a:solidFill>
                      <a:srgbClr val="FFFFFF"/>
                    </a:solidFill>
                  </a:tcPr>
                </a:tc>
                <a:extLst>
                  <a:ext uri="{0D108BD9-81ED-4DB2-BD59-A6C34878D82A}">
                    <a16:rowId xmlns:a16="http://schemas.microsoft.com/office/drawing/2014/main" val="275801552"/>
                  </a:ext>
                </a:extLst>
              </a:tr>
              <a:tr h="0">
                <a:tc>
                  <a:txBody>
                    <a:bodyPr/>
                    <a:lstStyle/>
                    <a:p>
                      <a:pPr algn="r" fontAlgn="ctr"/>
                      <a:r>
                        <a:rPr lang="en-US">
                          <a:effectLst/>
                        </a:rPr>
                        <a:t>F9 FT B1021.2</a:t>
                      </a:r>
                    </a:p>
                  </a:txBody>
                  <a:tcPr anchor="ctr">
                    <a:lnL>
                      <a:noFill/>
                    </a:lnL>
                    <a:lnR>
                      <a:noFill/>
                    </a:lnR>
                    <a:lnT>
                      <a:noFill/>
                    </a:lnT>
                    <a:lnB>
                      <a:noFill/>
                    </a:lnB>
                    <a:solidFill>
                      <a:srgbClr val="FFFFFF"/>
                    </a:solidFill>
                  </a:tcPr>
                </a:tc>
                <a:tc>
                  <a:txBody>
                    <a:bodyPr/>
                    <a:lstStyle/>
                    <a:p>
                      <a:pPr algn="r" fontAlgn="ctr"/>
                      <a:r>
                        <a:rPr lang="ru-RU">
                          <a:effectLst/>
                        </a:rPr>
                        <a:t>5300</a:t>
                      </a:r>
                    </a:p>
                  </a:txBody>
                  <a:tcPr anchor="ctr">
                    <a:lnL>
                      <a:noFill/>
                    </a:lnL>
                    <a:lnR>
                      <a:noFill/>
                    </a:lnR>
                    <a:lnT>
                      <a:noFill/>
                    </a:lnT>
                    <a:lnB>
                      <a:noFill/>
                    </a:lnB>
                    <a:solidFill>
                      <a:srgbClr val="FFFFFF"/>
                    </a:solidFill>
                  </a:tcPr>
                </a:tc>
                <a:extLst>
                  <a:ext uri="{0D108BD9-81ED-4DB2-BD59-A6C34878D82A}">
                    <a16:rowId xmlns:a16="http://schemas.microsoft.com/office/drawing/2014/main" val="1676312667"/>
                  </a:ext>
                </a:extLst>
              </a:tr>
              <a:tr h="0">
                <a:tc>
                  <a:txBody>
                    <a:bodyPr/>
                    <a:lstStyle/>
                    <a:p>
                      <a:pPr algn="r" fontAlgn="ctr"/>
                      <a:r>
                        <a:rPr lang="en-US">
                          <a:effectLst/>
                        </a:rPr>
                        <a:t>F9 FT B1031.2</a:t>
                      </a:r>
                    </a:p>
                  </a:txBody>
                  <a:tcPr anchor="ctr">
                    <a:lnL>
                      <a:noFill/>
                    </a:lnL>
                    <a:lnR>
                      <a:noFill/>
                    </a:lnR>
                    <a:lnT>
                      <a:noFill/>
                    </a:lnT>
                    <a:lnB>
                      <a:noFill/>
                    </a:lnB>
                    <a:solidFill>
                      <a:srgbClr val="FFFFFF"/>
                    </a:solidFill>
                  </a:tcPr>
                </a:tc>
                <a:tc>
                  <a:txBody>
                    <a:bodyPr/>
                    <a:lstStyle/>
                    <a:p>
                      <a:pPr algn="r" fontAlgn="ctr"/>
                      <a:r>
                        <a:rPr lang="ru-RU" dirty="0">
                          <a:effectLst/>
                        </a:rPr>
                        <a:t>5200</a:t>
                      </a:r>
                    </a:p>
                  </a:txBody>
                  <a:tcPr anchor="ctr">
                    <a:lnL>
                      <a:noFill/>
                    </a:lnL>
                    <a:lnR>
                      <a:noFill/>
                    </a:lnR>
                    <a:lnT>
                      <a:noFill/>
                    </a:lnT>
                    <a:lnB>
                      <a:noFill/>
                    </a:lnB>
                    <a:solidFill>
                      <a:srgbClr val="FFFFFF"/>
                    </a:solidFill>
                  </a:tcPr>
                </a:tc>
                <a:extLst>
                  <a:ext uri="{0D108BD9-81ED-4DB2-BD59-A6C34878D82A}">
                    <a16:rowId xmlns:a16="http://schemas.microsoft.com/office/drawing/2014/main" val="2789615269"/>
                  </a:ext>
                </a:extLst>
              </a:tr>
            </a:tbl>
          </a:graphicData>
        </a:graphic>
      </p:graphicFrame>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536569"/>
            <a:ext cx="9401155" cy="478278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Used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collected by API and web-scrapping</a:t>
            </a:r>
          </a:p>
          <a:p>
            <a:pPr lvl="1">
              <a:lnSpc>
                <a:spcPct val="100000"/>
              </a:lnSpc>
              <a:spcBef>
                <a:spcPts val="1400"/>
              </a:spcBef>
            </a:pPr>
            <a:r>
              <a:rPr lang="en-US" sz="1800" dirty="0">
                <a:solidFill>
                  <a:schemeClr val="accent3">
                    <a:lumMod val="25000"/>
                  </a:schemeClr>
                </a:solidFill>
                <a:latin typeface="Abadi" panose="020B0604020104020204" pitchFamily="34" charset="0"/>
              </a:rPr>
              <a:t>Data visualization by line, bar, scatter charts</a:t>
            </a:r>
          </a:p>
          <a:p>
            <a:pPr lvl="1">
              <a:lnSpc>
                <a:spcPct val="100000"/>
              </a:lnSpc>
              <a:spcBef>
                <a:spcPts val="1400"/>
              </a:spcBef>
            </a:pPr>
            <a:r>
              <a:rPr lang="en-US" sz="1800" dirty="0">
                <a:solidFill>
                  <a:schemeClr val="accent3">
                    <a:lumMod val="25000"/>
                  </a:schemeClr>
                </a:solidFill>
                <a:latin typeface="Abadi" panose="020B0604020104020204" pitchFamily="34" charset="0"/>
              </a:rPr>
              <a:t>Spatial data visualization</a:t>
            </a:r>
          </a:p>
          <a:p>
            <a:pPr lvl="1">
              <a:lnSpc>
                <a:spcPct val="100000"/>
              </a:lnSpc>
              <a:spcBef>
                <a:spcPts val="1400"/>
              </a:spcBef>
            </a:pPr>
            <a:r>
              <a:rPr lang="en-US" sz="1800" dirty="0">
                <a:solidFill>
                  <a:schemeClr val="accent3">
                    <a:lumMod val="25000"/>
                  </a:schemeClr>
                </a:solidFill>
                <a:latin typeface="Abadi" panose="020B0604020104020204" pitchFamily="34" charset="0"/>
              </a:rPr>
              <a:t>Used Logistic Regression, SVM, Decision Tree, KNN methods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SpaceX are increasing success rate of the launching</a:t>
            </a:r>
          </a:p>
          <a:p>
            <a:pPr lvl="1">
              <a:lnSpc>
                <a:spcPct val="100000"/>
              </a:lnSpc>
              <a:spcBef>
                <a:spcPts val="1400"/>
              </a:spcBef>
            </a:pPr>
            <a:r>
              <a:rPr lang="en-US" sz="1800" dirty="0">
                <a:solidFill>
                  <a:schemeClr val="accent3">
                    <a:lumMod val="25000"/>
                  </a:schemeClr>
                </a:solidFill>
                <a:latin typeface="Abadi" panose="020B0604020104020204" pitchFamily="34" charset="0"/>
              </a:rPr>
              <a:t>Part of the orbits are problem for SpaceX</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select sum(</a:t>
            </a:r>
            <a:r>
              <a:rPr lang="en-US" sz="2200" dirty="0" err="1">
                <a:solidFill>
                  <a:schemeClr val="accent3">
                    <a:lumMod val="25000"/>
                  </a:schemeClr>
                </a:solidFill>
                <a:latin typeface="Abadi" panose="020B0604020104020204" pitchFamily="34" charset="0"/>
              </a:rPr>
              <a:t>iif</a:t>
            </a:r>
            <a:r>
              <a:rPr lang="en-US" sz="2200" dirty="0">
                <a:solidFill>
                  <a:schemeClr val="accent3">
                    <a:lumMod val="25000"/>
                  </a:schemeClr>
                </a:solidFill>
                <a:latin typeface="Abadi" panose="020B0604020104020204" pitchFamily="34" charset="0"/>
              </a:rPr>
              <a:t>(</a:t>
            </a:r>
            <a:r>
              <a:rPr lang="en-US" sz="2200" dirty="0" err="1">
                <a:solidFill>
                  <a:schemeClr val="accent3">
                    <a:lumMod val="25000"/>
                  </a:schemeClr>
                </a:solidFill>
                <a:latin typeface="Abadi" panose="020B0604020104020204" pitchFamily="34" charset="0"/>
              </a:rPr>
              <a:t>landing_Outcome</a:t>
            </a:r>
            <a:r>
              <a:rPr lang="en-US" sz="2200" dirty="0">
                <a:solidFill>
                  <a:schemeClr val="accent3">
                    <a:lumMod val="25000"/>
                  </a:schemeClr>
                </a:solidFill>
                <a:latin typeface="Abadi" panose="020B0604020104020204" pitchFamily="34" charset="0"/>
              </a:rPr>
              <a:t> like '%Success%',1,0)) as success, sum(</a:t>
            </a:r>
            <a:r>
              <a:rPr lang="en-US" sz="2200" dirty="0" err="1">
                <a:solidFill>
                  <a:schemeClr val="accent3">
                    <a:lumMod val="25000"/>
                  </a:schemeClr>
                </a:solidFill>
                <a:latin typeface="Abadi" panose="020B0604020104020204" pitchFamily="34" charset="0"/>
              </a:rPr>
              <a:t>iif</a:t>
            </a:r>
            <a:r>
              <a:rPr lang="en-US" sz="2200" dirty="0">
                <a:solidFill>
                  <a:schemeClr val="accent3">
                    <a:lumMod val="25000"/>
                  </a:schemeClr>
                </a:solidFill>
                <a:latin typeface="Abadi" panose="020B0604020104020204" pitchFamily="34" charset="0"/>
              </a:rPr>
              <a:t>(lower(</a:t>
            </a:r>
            <a:r>
              <a:rPr lang="en-US" sz="2200" dirty="0" err="1">
                <a:solidFill>
                  <a:schemeClr val="accent3">
                    <a:lumMod val="25000"/>
                  </a:schemeClr>
                </a:solidFill>
                <a:latin typeface="Abadi" panose="020B0604020104020204" pitchFamily="34" charset="0"/>
              </a:rPr>
              <a:t>landing_Outcome</a:t>
            </a:r>
            <a:r>
              <a:rPr lang="en-US" sz="2200" dirty="0">
                <a:solidFill>
                  <a:schemeClr val="accent3">
                    <a:lumMod val="25000"/>
                  </a:schemeClr>
                </a:solidFill>
                <a:latin typeface="Abadi" panose="020B0604020104020204" pitchFamily="34" charset="0"/>
              </a:rPr>
              <a:t>) like '%failure%',1,0)) as failure from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Success landing more than failure.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graphicFrame>
        <p:nvGraphicFramePr>
          <p:cNvPr id="2" name="Таблица 1">
            <a:extLst>
              <a:ext uri="{FF2B5EF4-FFF2-40B4-BE49-F238E27FC236}">
                <a16:creationId xmlns:a16="http://schemas.microsoft.com/office/drawing/2014/main" id="{725F2E5A-21F8-42F2-871F-8CC78C29997E}"/>
              </a:ext>
            </a:extLst>
          </p:cNvPr>
          <p:cNvGraphicFramePr>
            <a:graphicFrameLocks noGrp="1"/>
          </p:cNvGraphicFramePr>
          <p:nvPr>
            <p:extLst>
              <p:ext uri="{D42A27DB-BD31-4B8C-83A1-F6EECF244321}">
                <p14:modId xmlns:p14="http://schemas.microsoft.com/office/powerpoint/2010/main" val="1470346181"/>
              </p:ext>
            </p:extLst>
          </p:nvPr>
        </p:nvGraphicFramePr>
        <p:xfrm>
          <a:off x="923042" y="2287501"/>
          <a:ext cx="2555450" cy="731520"/>
        </p:xfrm>
        <a:graphic>
          <a:graphicData uri="http://schemas.openxmlformats.org/drawingml/2006/table">
            <a:tbl>
              <a:tblPr/>
              <a:tblGrid>
                <a:gridCol w="1277725">
                  <a:extLst>
                    <a:ext uri="{9D8B030D-6E8A-4147-A177-3AD203B41FA5}">
                      <a16:colId xmlns:a16="http://schemas.microsoft.com/office/drawing/2014/main" val="3640185756"/>
                    </a:ext>
                  </a:extLst>
                </a:gridCol>
                <a:gridCol w="1277725">
                  <a:extLst>
                    <a:ext uri="{9D8B030D-6E8A-4147-A177-3AD203B41FA5}">
                      <a16:colId xmlns:a16="http://schemas.microsoft.com/office/drawing/2014/main" val="1662516671"/>
                    </a:ext>
                  </a:extLst>
                </a:gridCol>
              </a:tblGrid>
              <a:tr h="0">
                <a:tc>
                  <a:txBody>
                    <a:bodyPr/>
                    <a:lstStyle/>
                    <a:p>
                      <a:pPr algn="r" fontAlgn="ctr"/>
                      <a:r>
                        <a:rPr lang="en-US" b="1">
                          <a:effectLst/>
                        </a:rPr>
                        <a:t>success</a:t>
                      </a:r>
                    </a:p>
                  </a:txBody>
                  <a:tcPr anchor="ctr">
                    <a:lnL>
                      <a:noFill/>
                    </a:lnL>
                    <a:lnR>
                      <a:noFill/>
                    </a:lnR>
                    <a:lnT>
                      <a:noFill/>
                    </a:lnT>
                    <a:lnB>
                      <a:noFill/>
                    </a:lnB>
                    <a:solidFill>
                      <a:srgbClr val="FFFFFF"/>
                    </a:solidFill>
                  </a:tcPr>
                </a:tc>
                <a:tc>
                  <a:txBody>
                    <a:bodyPr/>
                    <a:lstStyle/>
                    <a:p>
                      <a:pPr algn="r" fontAlgn="ctr"/>
                      <a:r>
                        <a:rPr lang="en-US" b="1">
                          <a:effectLst/>
                        </a:rPr>
                        <a:t>failure</a:t>
                      </a:r>
                    </a:p>
                  </a:txBody>
                  <a:tcPr anchor="ctr">
                    <a:lnL>
                      <a:noFill/>
                    </a:lnL>
                    <a:lnR>
                      <a:noFill/>
                    </a:lnR>
                    <a:lnT>
                      <a:noFill/>
                    </a:lnT>
                    <a:lnB>
                      <a:noFill/>
                    </a:lnB>
                    <a:solidFill>
                      <a:srgbClr val="FFFFFF"/>
                    </a:solidFill>
                  </a:tcPr>
                </a:tc>
                <a:extLst>
                  <a:ext uri="{0D108BD9-81ED-4DB2-BD59-A6C34878D82A}">
                    <a16:rowId xmlns:a16="http://schemas.microsoft.com/office/drawing/2014/main" val="1405323194"/>
                  </a:ext>
                </a:extLst>
              </a:tr>
              <a:tr h="0">
                <a:tc>
                  <a:txBody>
                    <a:bodyPr/>
                    <a:lstStyle/>
                    <a:p>
                      <a:pPr algn="r" fontAlgn="ctr"/>
                      <a:r>
                        <a:rPr lang="ru-RU">
                          <a:effectLst/>
                        </a:rPr>
                        <a:t>61</a:t>
                      </a:r>
                    </a:p>
                  </a:txBody>
                  <a:tcPr anchor="ctr">
                    <a:lnL>
                      <a:noFill/>
                    </a:lnL>
                    <a:lnR>
                      <a:noFill/>
                    </a:lnR>
                    <a:lnT>
                      <a:noFill/>
                    </a:lnT>
                    <a:lnB>
                      <a:noFill/>
                    </a:lnB>
                    <a:solidFill>
                      <a:srgbClr val="FFFFFF"/>
                    </a:solidFill>
                  </a:tcPr>
                </a:tc>
                <a:tc>
                  <a:txBody>
                    <a:bodyPr/>
                    <a:lstStyle/>
                    <a:p>
                      <a:pPr algn="r" fontAlgn="ctr"/>
                      <a:r>
                        <a:rPr lang="ru-RU" dirty="0">
                          <a:effectLst/>
                        </a:rPr>
                        <a:t>10</a:t>
                      </a:r>
                    </a:p>
                  </a:txBody>
                  <a:tcPr anchor="ctr">
                    <a:lnL>
                      <a:noFill/>
                    </a:lnL>
                    <a:lnR>
                      <a:noFill/>
                    </a:lnR>
                    <a:lnT>
                      <a:noFill/>
                    </a:lnT>
                    <a:lnB>
                      <a:noFill/>
                    </a:lnB>
                    <a:solidFill>
                      <a:srgbClr val="FFFFFF"/>
                    </a:solidFill>
                  </a:tcPr>
                </a:tc>
                <a:extLst>
                  <a:ext uri="{0D108BD9-81ED-4DB2-BD59-A6C34878D82A}">
                    <a16:rowId xmlns:a16="http://schemas.microsoft.com/office/drawing/2014/main" val="3812977163"/>
                  </a:ext>
                </a:extLst>
              </a:tr>
            </a:tbl>
          </a:graphicData>
        </a:graphic>
      </p:graphicFrame>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5216011"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err="1">
                <a:solidFill>
                  <a:schemeClr val="accent3">
                    <a:lumMod val="25000"/>
                  </a:schemeClr>
                </a:solidFill>
                <a:latin typeface="Abadi" panose="020B0604020104020204" pitchFamily="34" charset="0"/>
              </a:rPr>
              <a:t>Sql</a:t>
            </a:r>
            <a:r>
              <a:rPr lang="en-US" sz="2200" dirty="0">
                <a:solidFill>
                  <a:schemeClr val="accent3">
                    <a:lumMod val="25000"/>
                  </a:schemeClr>
                </a:solidFill>
                <a:latin typeface="Abadi" panose="020B0604020104020204" pitchFamily="34" charset="0"/>
              </a:rPr>
              <a:t> query with subquery: </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select distinct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from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where </a:t>
            </a:r>
            <a:r>
              <a:rPr lang="en-US" sz="2200" dirty="0" err="1">
                <a:solidFill>
                  <a:schemeClr val="accent3">
                    <a:lumMod val="25000"/>
                  </a:schemeClr>
                </a:solidFill>
                <a:latin typeface="Abadi" panose="020B0604020104020204" pitchFamily="34" charset="0"/>
              </a:rPr>
              <a:t>payload_mass__kg</a:t>
            </a:r>
            <a:r>
              <a:rPr lang="en-US" sz="2200" dirty="0">
                <a:solidFill>
                  <a:schemeClr val="accent3">
                    <a:lumMod val="25000"/>
                  </a:schemeClr>
                </a:solidFill>
                <a:latin typeface="Abadi" panose="020B0604020104020204" pitchFamily="34" charset="0"/>
              </a:rPr>
              <a:t>_ = (select max(</a:t>
            </a:r>
            <a:r>
              <a:rPr lang="en-US" sz="2200" dirty="0" err="1">
                <a:solidFill>
                  <a:schemeClr val="accent3">
                    <a:lumMod val="25000"/>
                  </a:schemeClr>
                </a:solidFill>
                <a:latin typeface="Abadi" panose="020B0604020104020204" pitchFamily="34" charset="0"/>
              </a:rPr>
              <a:t>payload_mass__kg</a:t>
            </a:r>
            <a:r>
              <a:rPr lang="en-US" sz="2200" dirty="0">
                <a:solidFill>
                  <a:schemeClr val="accent3">
                    <a:lumMod val="25000"/>
                  </a:schemeClr>
                </a:solidFill>
                <a:latin typeface="Abadi" panose="020B0604020104020204" pitchFamily="34" charset="0"/>
              </a:rPr>
              <a:t>_) from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A lot of type of booster have carried the maximum payload mass </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2" name="Таблица 1">
            <a:extLst>
              <a:ext uri="{FF2B5EF4-FFF2-40B4-BE49-F238E27FC236}">
                <a16:creationId xmlns:a16="http://schemas.microsoft.com/office/drawing/2014/main" id="{956E8004-71DB-4C15-9C82-E7F76E1C9E4C}"/>
              </a:ext>
            </a:extLst>
          </p:cNvPr>
          <p:cNvGraphicFramePr>
            <a:graphicFrameLocks noGrp="1"/>
          </p:cNvGraphicFramePr>
          <p:nvPr>
            <p:extLst>
              <p:ext uri="{D42A27DB-BD31-4B8C-83A1-F6EECF244321}">
                <p14:modId xmlns:p14="http://schemas.microsoft.com/office/powerpoint/2010/main" val="982141796"/>
              </p:ext>
            </p:extLst>
          </p:nvPr>
        </p:nvGraphicFramePr>
        <p:xfrm>
          <a:off x="9837524" y="1674239"/>
          <a:ext cx="1584466" cy="4351334"/>
        </p:xfrm>
        <a:graphic>
          <a:graphicData uri="http://schemas.openxmlformats.org/drawingml/2006/table">
            <a:tbl>
              <a:tblPr/>
              <a:tblGrid>
                <a:gridCol w="1584466">
                  <a:extLst>
                    <a:ext uri="{9D8B030D-6E8A-4147-A177-3AD203B41FA5}">
                      <a16:colId xmlns:a16="http://schemas.microsoft.com/office/drawing/2014/main" val="1823246247"/>
                    </a:ext>
                  </a:extLst>
                </a:gridCol>
              </a:tblGrid>
              <a:tr h="334718">
                <a:tc>
                  <a:txBody>
                    <a:bodyPr/>
                    <a:lstStyle/>
                    <a:p>
                      <a:pPr algn="r" fontAlgn="ctr"/>
                      <a:r>
                        <a:rPr lang="en-US" sz="1600" b="1">
                          <a:effectLst/>
                        </a:rPr>
                        <a:t>Booster_Version</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757273747"/>
                  </a:ext>
                </a:extLst>
              </a:tr>
              <a:tr h="334718">
                <a:tc>
                  <a:txBody>
                    <a:bodyPr/>
                    <a:lstStyle/>
                    <a:p>
                      <a:pPr algn="r" fontAlgn="ctr"/>
                      <a:r>
                        <a:rPr lang="en-US" sz="1600">
                          <a:effectLst/>
                        </a:rPr>
                        <a:t>F9 B5 B1048.4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578178610"/>
                  </a:ext>
                </a:extLst>
              </a:tr>
              <a:tr h="334718">
                <a:tc>
                  <a:txBody>
                    <a:bodyPr/>
                    <a:lstStyle/>
                    <a:p>
                      <a:pPr algn="r" fontAlgn="ctr"/>
                      <a:r>
                        <a:rPr lang="en-US" sz="1600">
                          <a:effectLst/>
                        </a:rPr>
                        <a:t>F9 B5 B1049.4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735797834"/>
                  </a:ext>
                </a:extLst>
              </a:tr>
              <a:tr h="334718">
                <a:tc>
                  <a:txBody>
                    <a:bodyPr/>
                    <a:lstStyle/>
                    <a:p>
                      <a:pPr algn="r" fontAlgn="ctr"/>
                      <a:r>
                        <a:rPr lang="en-US" sz="1600">
                          <a:effectLst/>
                        </a:rPr>
                        <a:t>F9 B5 B1051.3</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191150100"/>
                  </a:ext>
                </a:extLst>
              </a:tr>
              <a:tr h="334718">
                <a:tc>
                  <a:txBody>
                    <a:bodyPr/>
                    <a:lstStyle/>
                    <a:p>
                      <a:pPr algn="r" fontAlgn="ctr"/>
                      <a:r>
                        <a:rPr lang="en-US" sz="1600">
                          <a:effectLst/>
                        </a:rPr>
                        <a:t>F9 B5 B1056.4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280057629"/>
                  </a:ext>
                </a:extLst>
              </a:tr>
              <a:tr h="334718">
                <a:tc>
                  <a:txBody>
                    <a:bodyPr/>
                    <a:lstStyle/>
                    <a:p>
                      <a:pPr algn="r" fontAlgn="ctr"/>
                      <a:r>
                        <a:rPr lang="en-US" sz="1600">
                          <a:effectLst/>
                        </a:rPr>
                        <a:t>F9 B5 B1048.5</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717330264"/>
                  </a:ext>
                </a:extLst>
              </a:tr>
              <a:tr h="334718">
                <a:tc>
                  <a:txBody>
                    <a:bodyPr/>
                    <a:lstStyle/>
                    <a:p>
                      <a:pPr algn="r" fontAlgn="ctr"/>
                      <a:r>
                        <a:rPr lang="en-US" sz="1600">
                          <a:effectLst/>
                        </a:rPr>
                        <a:t>F9 B5 B1051.4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440330019"/>
                  </a:ext>
                </a:extLst>
              </a:tr>
              <a:tr h="334718">
                <a:tc>
                  <a:txBody>
                    <a:bodyPr/>
                    <a:lstStyle/>
                    <a:p>
                      <a:pPr algn="r" fontAlgn="ctr"/>
                      <a:r>
                        <a:rPr lang="en-US" sz="1600">
                          <a:effectLst/>
                        </a:rPr>
                        <a:t>F9 B5 B1049.5</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844224847"/>
                  </a:ext>
                </a:extLst>
              </a:tr>
              <a:tr h="334718">
                <a:tc>
                  <a:txBody>
                    <a:bodyPr/>
                    <a:lstStyle/>
                    <a:p>
                      <a:pPr algn="r" fontAlgn="ctr"/>
                      <a:r>
                        <a:rPr lang="en-US" sz="1600">
                          <a:effectLst/>
                        </a:rPr>
                        <a:t>F9 B5 B1060.2</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945114909"/>
                  </a:ext>
                </a:extLst>
              </a:tr>
              <a:tr h="334718">
                <a:tc>
                  <a:txBody>
                    <a:bodyPr/>
                    <a:lstStyle/>
                    <a:p>
                      <a:pPr algn="r" fontAlgn="ctr"/>
                      <a:r>
                        <a:rPr lang="en-US" sz="1600">
                          <a:effectLst/>
                        </a:rPr>
                        <a:t>F9 B5 B1058.3</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046809745"/>
                  </a:ext>
                </a:extLst>
              </a:tr>
              <a:tr h="334718">
                <a:tc>
                  <a:txBody>
                    <a:bodyPr/>
                    <a:lstStyle/>
                    <a:p>
                      <a:pPr algn="r" fontAlgn="ctr"/>
                      <a:r>
                        <a:rPr lang="en-US" sz="1600">
                          <a:effectLst/>
                        </a:rPr>
                        <a:t>F9 B5 B1051.6</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1282252075"/>
                  </a:ext>
                </a:extLst>
              </a:tr>
              <a:tr h="334718">
                <a:tc>
                  <a:txBody>
                    <a:bodyPr/>
                    <a:lstStyle/>
                    <a:p>
                      <a:pPr algn="r" fontAlgn="ctr"/>
                      <a:r>
                        <a:rPr lang="en-US" sz="1600">
                          <a:effectLst/>
                        </a:rPr>
                        <a:t>F9 B5 B1060.3</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500179983"/>
                  </a:ext>
                </a:extLst>
              </a:tr>
              <a:tr h="334718">
                <a:tc>
                  <a:txBody>
                    <a:bodyPr/>
                    <a:lstStyle/>
                    <a:p>
                      <a:pPr algn="r" fontAlgn="ctr"/>
                      <a:r>
                        <a:rPr lang="en-US" sz="1600" dirty="0">
                          <a:effectLst/>
                        </a:rPr>
                        <a:t>F9 B5 B1049.7</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316450866"/>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150782"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r>
              <a:rPr lang="en-US" sz="2200" dirty="0">
                <a:solidFill>
                  <a:schemeClr val="accent3">
                    <a:lumMod val="25000"/>
                  </a:schemeClr>
                </a:solidFill>
                <a:latin typeface="Abadi"/>
              </a:rPr>
              <a:t>Both of the launch site is CCAFS LC-40.</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2" name="Таблица 1">
            <a:extLst>
              <a:ext uri="{FF2B5EF4-FFF2-40B4-BE49-F238E27FC236}">
                <a16:creationId xmlns:a16="http://schemas.microsoft.com/office/drawing/2014/main" id="{2E20FF55-644E-4318-83F0-65C6F126EB88}"/>
              </a:ext>
            </a:extLst>
          </p:cNvPr>
          <p:cNvGraphicFramePr>
            <a:graphicFrameLocks noGrp="1"/>
          </p:cNvGraphicFramePr>
          <p:nvPr>
            <p:extLst>
              <p:ext uri="{D42A27DB-BD31-4B8C-83A1-F6EECF244321}">
                <p14:modId xmlns:p14="http://schemas.microsoft.com/office/powerpoint/2010/main" val="914320831"/>
              </p:ext>
            </p:extLst>
          </p:nvPr>
        </p:nvGraphicFramePr>
        <p:xfrm>
          <a:off x="4920793" y="1798846"/>
          <a:ext cx="6920060" cy="1920240"/>
        </p:xfrm>
        <a:graphic>
          <a:graphicData uri="http://schemas.openxmlformats.org/drawingml/2006/table">
            <a:tbl>
              <a:tblPr/>
              <a:tblGrid>
                <a:gridCol w="1384012">
                  <a:extLst>
                    <a:ext uri="{9D8B030D-6E8A-4147-A177-3AD203B41FA5}">
                      <a16:colId xmlns:a16="http://schemas.microsoft.com/office/drawing/2014/main" val="1368911236"/>
                    </a:ext>
                  </a:extLst>
                </a:gridCol>
                <a:gridCol w="1384012">
                  <a:extLst>
                    <a:ext uri="{9D8B030D-6E8A-4147-A177-3AD203B41FA5}">
                      <a16:colId xmlns:a16="http://schemas.microsoft.com/office/drawing/2014/main" val="3846882640"/>
                    </a:ext>
                  </a:extLst>
                </a:gridCol>
                <a:gridCol w="1384012">
                  <a:extLst>
                    <a:ext uri="{9D8B030D-6E8A-4147-A177-3AD203B41FA5}">
                      <a16:colId xmlns:a16="http://schemas.microsoft.com/office/drawing/2014/main" val="3468176791"/>
                    </a:ext>
                  </a:extLst>
                </a:gridCol>
                <a:gridCol w="1384012">
                  <a:extLst>
                    <a:ext uri="{9D8B030D-6E8A-4147-A177-3AD203B41FA5}">
                      <a16:colId xmlns:a16="http://schemas.microsoft.com/office/drawing/2014/main" val="1741749718"/>
                    </a:ext>
                  </a:extLst>
                </a:gridCol>
                <a:gridCol w="1384012">
                  <a:extLst>
                    <a:ext uri="{9D8B030D-6E8A-4147-A177-3AD203B41FA5}">
                      <a16:colId xmlns:a16="http://schemas.microsoft.com/office/drawing/2014/main" val="431428433"/>
                    </a:ext>
                  </a:extLst>
                </a:gridCol>
              </a:tblGrid>
              <a:tr h="0">
                <a:tc>
                  <a:txBody>
                    <a:bodyPr/>
                    <a:lstStyle/>
                    <a:p>
                      <a:pPr algn="r" fontAlgn="ctr"/>
                      <a:r>
                        <a:rPr lang="en-US" b="1">
                          <a:effectLst/>
                        </a:rPr>
                        <a:t>Landing_Outcome</a:t>
                      </a:r>
                    </a:p>
                  </a:txBody>
                  <a:tcPr anchor="ctr">
                    <a:lnL>
                      <a:noFill/>
                    </a:lnL>
                    <a:lnR>
                      <a:noFill/>
                    </a:lnR>
                    <a:lnT>
                      <a:noFill/>
                    </a:lnT>
                    <a:lnB>
                      <a:noFill/>
                    </a:lnB>
                    <a:solidFill>
                      <a:srgbClr val="FFFFFF"/>
                    </a:solidFill>
                  </a:tcPr>
                </a:tc>
                <a:tc>
                  <a:txBody>
                    <a:bodyPr/>
                    <a:lstStyle/>
                    <a:p>
                      <a:pPr algn="r" fontAlgn="ctr"/>
                      <a:r>
                        <a:rPr lang="en-US" b="1">
                          <a:effectLst/>
                        </a:rPr>
                        <a:t>Booster_Version</a:t>
                      </a:r>
                    </a:p>
                  </a:txBody>
                  <a:tcPr anchor="ctr">
                    <a:lnL>
                      <a:noFill/>
                    </a:lnL>
                    <a:lnR>
                      <a:noFill/>
                    </a:lnR>
                    <a:lnT>
                      <a:noFill/>
                    </a:lnT>
                    <a:lnB>
                      <a:noFill/>
                    </a:lnB>
                    <a:solidFill>
                      <a:srgbClr val="FFFFFF"/>
                    </a:solidFill>
                  </a:tcPr>
                </a:tc>
                <a:tc>
                  <a:txBody>
                    <a:bodyPr/>
                    <a:lstStyle/>
                    <a:p>
                      <a:pPr algn="r" fontAlgn="ctr"/>
                      <a:r>
                        <a:rPr lang="en-US" b="1">
                          <a:effectLst/>
                        </a:rPr>
                        <a:t>Launch_Site</a:t>
                      </a:r>
                    </a:p>
                  </a:txBody>
                  <a:tcPr anchor="ctr">
                    <a:lnL>
                      <a:noFill/>
                    </a:lnL>
                    <a:lnR>
                      <a:noFill/>
                    </a:lnR>
                    <a:lnT>
                      <a:noFill/>
                    </a:lnT>
                    <a:lnB>
                      <a:noFill/>
                    </a:lnB>
                    <a:solidFill>
                      <a:srgbClr val="FFFFFF"/>
                    </a:solidFill>
                  </a:tcPr>
                </a:tc>
                <a:tc>
                  <a:txBody>
                    <a:bodyPr/>
                    <a:lstStyle/>
                    <a:p>
                      <a:pPr algn="r" fontAlgn="ctr"/>
                      <a:r>
                        <a:rPr lang="en-US" b="1">
                          <a:effectLst/>
                        </a:rPr>
                        <a:t>year</a:t>
                      </a:r>
                    </a:p>
                  </a:txBody>
                  <a:tcPr anchor="ctr">
                    <a:lnL>
                      <a:noFill/>
                    </a:lnL>
                    <a:lnR>
                      <a:noFill/>
                    </a:lnR>
                    <a:lnT>
                      <a:noFill/>
                    </a:lnT>
                    <a:lnB>
                      <a:noFill/>
                    </a:lnB>
                    <a:solidFill>
                      <a:srgbClr val="FFFFFF"/>
                    </a:solidFill>
                  </a:tcPr>
                </a:tc>
                <a:tc>
                  <a:txBody>
                    <a:bodyPr/>
                    <a:lstStyle/>
                    <a:p>
                      <a:pPr algn="r" fontAlgn="ctr"/>
                      <a:r>
                        <a:rPr lang="en-US" b="1">
                          <a:effectLst/>
                        </a:rPr>
                        <a:t>Date</a:t>
                      </a:r>
                    </a:p>
                  </a:txBody>
                  <a:tcPr anchor="ctr">
                    <a:lnL>
                      <a:noFill/>
                    </a:lnL>
                    <a:lnR>
                      <a:noFill/>
                    </a:lnR>
                    <a:lnT>
                      <a:noFill/>
                    </a:lnT>
                    <a:lnB>
                      <a:noFill/>
                    </a:lnB>
                    <a:solidFill>
                      <a:srgbClr val="FFFFFF"/>
                    </a:solidFill>
                  </a:tcPr>
                </a:tc>
                <a:extLst>
                  <a:ext uri="{0D108BD9-81ED-4DB2-BD59-A6C34878D82A}">
                    <a16:rowId xmlns:a16="http://schemas.microsoft.com/office/drawing/2014/main" val="2134594337"/>
                  </a:ext>
                </a:extLst>
              </a:tr>
              <a:tr h="0">
                <a:tc>
                  <a:txBody>
                    <a:bodyPr/>
                    <a:lstStyle/>
                    <a:p>
                      <a:pPr algn="r" fontAlgn="ctr"/>
                      <a:r>
                        <a:rPr lang="en-US">
                          <a:effectLst/>
                        </a:rPr>
                        <a:t>Failure (drone ship)</a:t>
                      </a:r>
                    </a:p>
                  </a:txBody>
                  <a:tcPr anchor="ctr">
                    <a:lnL>
                      <a:noFill/>
                    </a:lnL>
                    <a:lnR>
                      <a:noFill/>
                    </a:lnR>
                    <a:lnT>
                      <a:noFill/>
                    </a:lnT>
                    <a:lnB>
                      <a:noFill/>
                    </a:lnB>
                    <a:solidFill>
                      <a:srgbClr val="FFFFFF"/>
                    </a:solidFill>
                  </a:tcPr>
                </a:tc>
                <a:tc>
                  <a:txBody>
                    <a:bodyPr/>
                    <a:lstStyle/>
                    <a:p>
                      <a:pPr algn="r" fontAlgn="ctr"/>
                      <a:r>
                        <a:rPr lang="en-US">
                          <a:effectLst/>
                        </a:rPr>
                        <a:t>F9 v1.1 B1012</a:t>
                      </a:r>
                    </a:p>
                  </a:txBody>
                  <a:tcPr anchor="ctr">
                    <a:lnL>
                      <a:noFill/>
                    </a:lnL>
                    <a:lnR>
                      <a:noFill/>
                    </a:lnR>
                    <a:lnT>
                      <a:noFill/>
                    </a:lnT>
                    <a:lnB>
                      <a:noFill/>
                    </a:lnB>
                    <a:solidFill>
                      <a:srgbClr val="FFFFFF"/>
                    </a:solidFill>
                  </a:tcPr>
                </a:tc>
                <a:tc>
                  <a:txBody>
                    <a:bodyPr/>
                    <a:lstStyle/>
                    <a:p>
                      <a:pPr algn="r" fontAlgn="ctr"/>
                      <a:r>
                        <a:rPr lang="en-US">
                          <a:effectLst/>
                        </a:rPr>
                        <a:t>CCAFS LC-40</a:t>
                      </a:r>
                    </a:p>
                  </a:txBody>
                  <a:tcPr anchor="ctr">
                    <a:lnL>
                      <a:noFill/>
                    </a:lnL>
                    <a:lnR>
                      <a:noFill/>
                    </a:lnR>
                    <a:lnT>
                      <a:noFill/>
                    </a:lnT>
                    <a:lnB>
                      <a:noFill/>
                    </a:lnB>
                    <a:solidFill>
                      <a:srgbClr val="FFFFFF"/>
                    </a:solidFill>
                  </a:tcPr>
                </a:tc>
                <a:tc>
                  <a:txBody>
                    <a:bodyPr/>
                    <a:lstStyle/>
                    <a:p>
                      <a:pPr algn="r" fontAlgn="ctr"/>
                      <a:r>
                        <a:rPr lang="ru-RU">
                          <a:effectLst/>
                        </a:rPr>
                        <a:t>2015</a:t>
                      </a:r>
                    </a:p>
                  </a:txBody>
                  <a:tcPr anchor="ctr">
                    <a:lnL>
                      <a:noFill/>
                    </a:lnL>
                    <a:lnR>
                      <a:noFill/>
                    </a:lnR>
                    <a:lnT>
                      <a:noFill/>
                    </a:lnT>
                    <a:lnB>
                      <a:noFill/>
                    </a:lnB>
                    <a:solidFill>
                      <a:srgbClr val="FFFFFF"/>
                    </a:solidFill>
                  </a:tcPr>
                </a:tc>
                <a:tc>
                  <a:txBody>
                    <a:bodyPr/>
                    <a:lstStyle/>
                    <a:p>
                      <a:pPr algn="r" fontAlgn="ctr"/>
                      <a:r>
                        <a:rPr lang="ru-RU">
                          <a:effectLst/>
                        </a:rPr>
                        <a:t>2015-01-10 09:47:00</a:t>
                      </a:r>
                    </a:p>
                  </a:txBody>
                  <a:tcPr anchor="ctr">
                    <a:lnL>
                      <a:noFill/>
                    </a:lnL>
                    <a:lnR>
                      <a:noFill/>
                    </a:lnR>
                    <a:lnT>
                      <a:noFill/>
                    </a:lnT>
                    <a:lnB>
                      <a:noFill/>
                    </a:lnB>
                    <a:solidFill>
                      <a:srgbClr val="FFFFFF"/>
                    </a:solidFill>
                  </a:tcPr>
                </a:tc>
                <a:extLst>
                  <a:ext uri="{0D108BD9-81ED-4DB2-BD59-A6C34878D82A}">
                    <a16:rowId xmlns:a16="http://schemas.microsoft.com/office/drawing/2014/main" val="2630589195"/>
                  </a:ext>
                </a:extLst>
              </a:tr>
              <a:tr h="0">
                <a:tc>
                  <a:txBody>
                    <a:bodyPr/>
                    <a:lstStyle/>
                    <a:p>
                      <a:pPr algn="r" fontAlgn="ctr"/>
                      <a:r>
                        <a:rPr lang="en-US">
                          <a:effectLst/>
                        </a:rPr>
                        <a:t>Failure (drone ship)</a:t>
                      </a:r>
                    </a:p>
                  </a:txBody>
                  <a:tcPr anchor="ctr">
                    <a:lnL>
                      <a:noFill/>
                    </a:lnL>
                    <a:lnR>
                      <a:noFill/>
                    </a:lnR>
                    <a:lnT>
                      <a:noFill/>
                    </a:lnT>
                    <a:lnB>
                      <a:noFill/>
                    </a:lnB>
                    <a:solidFill>
                      <a:srgbClr val="FFFFFF"/>
                    </a:solidFill>
                  </a:tcPr>
                </a:tc>
                <a:tc>
                  <a:txBody>
                    <a:bodyPr/>
                    <a:lstStyle/>
                    <a:p>
                      <a:pPr algn="r" fontAlgn="ctr"/>
                      <a:r>
                        <a:rPr lang="en-US">
                          <a:effectLst/>
                        </a:rPr>
                        <a:t>F9 v1.1 B1015</a:t>
                      </a:r>
                    </a:p>
                  </a:txBody>
                  <a:tcPr anchor="ctr">
                    <a:lnL>
                      <a:noFill/>
                    </a:lnL>
                    <a:lnR>
                      <a:noFill/>
                    </a:lnR>
                    <a:lnT>
                      <a:noFill/>
                    </a:lnT>
                    <a:lnB>
                      <a:noFill/>
                    </a:lnB>
                    <a:solidFill>
                      <a:srgbClr val="FFFFFF"/>
                    </a:solidFill>
                  </a:tcPr>
                </a:tc>
                <a:tc>
                  <a:txBody>
                    <a:bodyPr/>
                    <a:lstStyle/>
                    <a:p>
                      <a:pPr algn="r" fontAlgn="ctr"/>
                      <a:r>
                        <a:rPr lang="en-US">
                          <a:effectLst/>
                        </a:rPr>
                        <a:t>CCAFS LC-40</a:t>
                      </a:r>
                    </a:p>
                  </a:txBody>
                  <a:tcPr anchor="ctr">
                    <a:lnL>
                      <a:noFill/>
                    </a:lnL>
                    <a:lnR>
                      <a:noFill/>
                    </a:lnR>
                    <a:lnT>
                      <a:noFill/>
                    </a:lnT>
                    <a:lnB>
                      <a:noFill/>
                    </a:lnB>
                    <a:solidFill>
                      <a:srgbClr val="FFFFFF"/>
                    </a:solidFill>
                  </a:tcPr>
                </a:tc>
                <a:tc>
                  <a:txBody>
                    <a:bodyPr/>
                    <a:lstStyle/>
                    <a:p>
                      <a:pPr algn="r" fontAlgn="ctr"/>
                      <a:r>
                        <a:rPr lang="ru-RU">
                          <a:effectLst/>
                        </a:rPr>
                        <a:t>2015</a:t>
                      </a:r>
                    </a:p>
                  </a:txBody>
                  <a:tcPr anchor="ctr">
                    <a:lnL>
                      <a:noFill/>
                    </a:lnL>
                    <a:lnR>
                      <a:noFill/>
                    </a:lnR>
                    <a:lnT>
                      <a:noFill/>
                    </a:lnT>
                    <a:lnB>
                      <a:noFill/>
                    </a:lnB>
                    <a:solidFill>
                      <a:srgbClr val="FFFFFF"/>
                    </a:solidFill>
                  </a:tcPr>
                </a:tc>
                <a:tc>
                  <a:txBody>
                    <a:bodyPr/>
                    <a:lstStyle/>
                    <a:p>
                      <a:pPr algn="r" fontAlgn="ctr"/>
                      <a:r>
                        <a:rPr lang="ru-RU" dirty="0">
                          <a:effectLst/>
                        </a:rPr>
                        <a:t>2015-04-14 20:10:00</a:t>
                      </a:r>
                    </a:p>
                  </a:txBody>
                  <a:tcPr anchor="ctr">
                    <a:lnL>
                      <a:noFill/>
                    </a:lnL>
                    <a:lnR>
                      <a:noFill/>
                    </a:lnR>
                    <a:lnT>
                      <a:noFill/>
                    </a:lnT>
                    <a:lnB>
                      <a:noFill/>
                    </a:lnB>
                    <a:solidFill>
                      <a:srgbClr val="FFFFFF"/>
                    </a:solidFill>
                  </a:tcPr>
                </a:tc>
                <a:extLst>
                  <a:ext uri="{0D108BD9-81ED-4DB2-BD59-A6C34878D82A}">
                    <a16:rowId xmlns:a16="http://schemas.microsoft.com/office/drawing/2014/main" val="2020935923"/>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5527095"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r>
              <a:rPr lang="en-US" sz="2200" dirty="0">
                <a:solidFill>
                  <a:schemeClr val="accent3">
                    <a:lumMod val="25000"/>
                  </a:schemeClr>
                </a:solidFill>
                <a:latin typeface="Abadi"/>
              </a:rPr>
              <a:t>Result of the query ordered by count of landing outcome. The most occurred is “No attempt”</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Таблица 1">
            <a:extLst>
              <a:ext uri="{FF2B5EF4-FFF2-40B4-BE49-F238E27FC236}">
                <a16:creationId xmlns:a16="http://schemas.microsoft.com/office/drawing/2014/main" id="{04516A02-8A85-4289-92FA-E603BAA98216}"/>
              </a:ext>
            </a:extLst>
          </p:cNvPr>
          <p:cNvGraphicFramePr>
            <a:graphicFrameLocks noGrp="1"/>
          </p:cNvGraphicFramePr>
          <p:nvPr>
            <p:extLst>
              <p:ext uri="{D42A27DB-BD31-4B8C-83A1-F6EECF244321}">
                <p14:modId xmlns:p14="http://schemas.microsoft.com/office/powerpoint/2010/main" val="1475082384"/>
              </p:ext>
            </p:extLst>
          </p:nvPr>
        </p:nvGraphicFramePr>
        <p:xfrm>
          <a:off x="7701699" y="1512196"/>
          <a:ext cx="4057454" cy="4663440"/>
        </p:xfrm>
        <a:graphic>
          <a:graphicData uri="http://schemas.openxmlformats.org/drawingml/2006/table">
            <a:tbl>
              <a:tblPr/>
              <a:tblGrid>
                <a:gridCol w="2028727">
                  <a:extLst>
                    <a:ext uri="{9D8B030D-6E8A-4147-A177-3AD203B41FA5}">
                      <a16:colId xmlns:a16="http://schemas.microsoft.com/office/drawing/2014/main" val="984247009"/>
                    </a:ext>
                  </a:extLst>
                </a:gridCol>
                <a:gridCol w="2028727">
                  <a:extLst>
                    <a:ext uri="{9D8B030D-6E8A-4147-A177-3AD203B41FA5}">
                      <a16:colId xmlns:a16="http://schemas.microsoft.com/office/drawing/2014/main" val="3598496172"/>
                    </a:ext>
                  </a:extLst>
                </a:gridCol>
              </a:tblGrid>
              <a:tr h="0">
                <a:tc>
                  <a:txBody>
                    <a:bodyPr/>
                    <a:lstStyle/>
                    <a:p>
                      <a:pPr algn="r" fontAlgn="ctr"/>
                      <a:r>
                        <a:rPr lang="en-US" b="1">
                          <a:effectLst/>
                        </a:rPr>
                        <a:t>Landing_Outcome</a:t>
                      </a:r>
                    </a:p>
                  </a:txBody>
                  <a:tcPr anchor="ctr">
                    <a:lnL>
                      <a:noFill/>
                    </a:lnL>
                    <a:lnR>
                      <a:noFill/>
                    </a:lnR>
                    <a:lnT>
                      <a:noFill/>
                    </a:lnT>
                    <a:lnB>
                      <a:noFill/>
                    </a:lnB>
                    <a:solidFill>
                      <a:srgbClr val="FFFFFF"/>
                    </a:solidFill>
                  </a:tcPr>
                </a:tc>
                <a:tc>
                  <a:txBody>
                    <a:bodyPr/>
                    <a:lstStyle/>
                    <a:p>
                      <a:pPr algn="r" fontAlgn="ctr"/>
                      <a:r>
                        <a:rPr lang="en-US" b="1">
                          <a:effectLst/>
                        </a:rPr>
                        <a:t>count(landing_outcome)</a:t>
                      </a:r>
                    </a:p>
                  </a:txBody>
                  <a:tcPr anchor="ctr">
                    <a:lnL>
                      <a:noFill/>
                    </a:lnL>
                    <a:lnR>
                      <a:noFill/>
                    </a:lnR>
                    <a:lnT>
                      <a:noFill/>
                    </a:lnT>
                    <a:lnB>
                      <a:noFill/>
                    </a:lnB>
                    <a:solidFill>
                      <a:srgbClr val="FFFFFF"/>
                    </a:solidFill>
                  </a:tcPr>
                </a:tc>
                <a:extLst>
                  <a:ext uri="{0D108BD9-81ED-4DB2-BD59-A6C34878D82A}">
                    <a16:rowId xmlns:a16="http://schemas.microsoft.com/office/drawing/2014/main" val="915174488"/>
                  </a:ext>
                </a:extLst>
              </a:tr>
              <a:tr h="0">
                <a:tc>
                  <a:txBody>
                    <a:bodyPr/>
                    <a:lstStyle/>
                    <a:p>
                      <a:pPr algn="r" fontAlgn="ctr"/>
                      <a:r>
                        <a:rPr lang="en-US">
                          <a:effectLst/>
                        </a:rPr>
                        <a:t>No attempt</a:t>
                      </a:r>
                    </a:p>
                  </a:txBody>
                  <a:tcPr anchor="ctr">
                    <a:lnL>
                      <a:noFill/>
                    </a:lnL>
                    <a:lnR>
                      <a:noFill/>
                    </a:lnR>
                    <a:lnT>
                      <a:noFill/>
                    </a:lnT>
                    <a:lnB>
                      <a:noFill/>
                    </a:lnB>
                    <a:solidFill>
                      <a:srgbClr val="FFFFFF"/>
                    </a:solidFill>
                  </a:tcPr>
                </a:tc>
                <a:tc>
                  <a:txBody>
                    <a:bodyPr/>
                    <a:lstStyle/>
                    <a:p>
                      <a:pPr algn="r" fontAlgn="ctr"/>
                      <a:r>
                        <a:rPr lang="ru-RU">
                          <a:effectLst/>
                        </a:rPr>
                        <a:t>10</a:t>
                      </a:r>
                    </a:p>
                  </a:txBody>
                  <a:tcPr anchor="ctr">
                    <a:lnL>
                      <a:noFill/>
                    </a:lnL>
                    <a:lnR>
                      <a:noFill/>
                    </a:lnR>
                    <a:lnT>
                      <a:noFill/>
                    </a:lnT>
                    <a:lnB>
                      <a:noFill/>
                    </a:lnB>
                    <a:solidFill>
                      <a:srgbClr val="FFFFFF"/>
                    </a:solidFill>
                  </a:tcPr>
                </a:tc>
                <a:extLst>
                  <a:ext uri="{0D108BD9-81ED-4DB2-BD59-A6C34878D82A}">
                    <a16:rowId xmlns:a16="http://schemas.microsoft.com/office/drawing/2014/main" val="2773941932"/>
                  </a:ext>
                </a:extLst>
              </a:tr>
              <a:tr h="0">
                <a:tc>
                  <a:txBody>
                    <a:bodyPr/>
                    <a:lstStyle/>
                    <a:p>
                      <a:pPr algn="r" fontAlgn="ctr"/>
                      <a:r>
                        <a:rPr lang="en-US">
                          <a:effectLst/>
                        </a:rPr>
                        <a:t>Success (drone ship)</a:t>
                      </a:r>
                    </a:p>
                  </a:txBody>
                  <a:tcPr anchor="ctr">
                    <a:lnL>
                      <a:noFill/>
                    </a:lnL>
                    <a:lnR>
                      <a:noFill/>
                    </a:lnR>
                    <a:lnT>
                      <a:noFill/>
                    </a:lnT>
                    <a:lnB>
                      <a:noFill/>
                    </a:lnB>
                    <a:solidFill>
                      <a:srgbClr val="FFFFFF"/>
                    </a:solidFill>
                  </a:tcPr>
                </a:tc>
                <a:tc>
                  <a:txBody>
                    <a:bodyPr/>
                    <a:lstStyle/>
                    <a:p>
                      <a:pPr algn="r" fontAlgn="ctr"/>
                      <a:r>
                        <a:rPr lang="ru-RU">
                          <a:effectLst/>
                        </a:rPr>
                        <a:t>5</a:t>
                      </a:r>
                    </a:p>
                  </a:txBody>
                  <a:tcPr anchor="ctr">
                    <a:lnL>
                      <a:noFill/>
                    </a:lnL>
                    <a:lnR>
                      <a:noFill/>
                    </a:lnR>
                    <a:lnT>
                      <a:noFill/>
                    </a:lnT>
                    <a:lnB>
                      <a:noFill/>
                    </a:lnB>
                    <a:solidFill>
                      <a:srgbClr val="FFFFFF"/>
                    </a:solidFill>
                  </a:tcPr>
                </a:tc>
                <a:extLst>
                  <a:ext uri="{0D108BD9-81ED-4DB2-BD59-A6C34878D82A}">
                    <a16:rowId xmlns:a16="http://schemas.microsoft.com/office/drawing/2014/main" val="4023091657"/>
                  </a:ext>
                </a:extLst>
              </a:tr>
              <a:tr h="0">
                <a:tc>
                  <a:txBody>
                    <a:bodyPr/>
                    <a:lstStyle/>
                    <a:p>
                      <a:pPr algn="r" fontAlgn="ctr"/>
                      <a:r>
                        <a:rPr lang="en-US">
                          <a:effectLst/>
                        </a:rPr>
                        <a:t>Failure (drone ship)</a:t>
                      </a:r>
                    </a:p>
                  </a:txBody>
                  <a:tcPr anchor="ctr">
                    <a:lnL>
                      <a:noFill/>
                    </a:lnL>
                    <a:lnR>
                      <a:noFill/>
                    </a:lnR>
                    <a:lnT>
                      <a:noFill/>
                    </a:lnT>
                    <a:lnB>
                      <a:noFill/>
                    </a:lnB>
                    <a:solidFill>
                      <a:srgbClr val="FFFFFF"/>
                    </a:solidFill>
                  </a:tcPr>
                </a:tc>
                <a:tc>
                  <a:txBody>
                    <a:bodyPr/>
                    <a:lstStyle/>
                    <a:p>
                      <a:pPr algn="r" fontAlgn="ctr"/>
                      <a:r>
                        <a:rPr lang="ru-RU">
                          <a:effectLst/>
                        </a:rPr>
                        <a:t>5</a:t>
                      </a:r>
                    </a:p>
                  </a:txBody>
                  <a:tcPr anchor="ctr">
                    <a:lnL>
                      <a:noFill/>
                    </a:lnL>
                    <a:lnR>
                      <a:noFill/>
                    </a:lnR>
                    <a:lnT>
                      <a:noFill/>
                    </a:lnT>
                    <a:lnB>
                      <a:noFill/>
                    </a:lnB>
                    <a:solidFill>
                      <a:srgbClr val="FFFFFF"/>
                    </a:solidFill>
                  </a:tcPr>
                </a:tc>
                <a:extLst>
                  <a:ext uri="{0D108BD9-81ED-4DB2-BD59-A6C34878D82A}">
                    <a16:rowId xmlns:a16="http://schemas.microsoft.com/office/drawing/2014/main" val="60091442"/>
                  </a:ext>
                </a:extLst>
              </a:tr>
              <a:tr h="0">
                <a:tc>
                  <a:txBody>
                    <a:bodyPr/>
                    <a:lstStyle/>
                    <a:p>
                      <a:pPr algn="r" fontAlgn="ctr"/>
                      <a:r>
                        <a:rPr lang="en-US">
                          <a:effectLst/>
                        </a:rPr>
                        <a:t>Success (ground pad)</a:t>
                      </a:r>
                    </a:p>
                  </a:txBody>
                  <a:tcPr anchor="ctr">
                    <a:lnL>
                      <a:noFill/>
                    </a:lnL>
                    <a:lnR>
                      <a:noFill/>
                    </a:lnR>
                    <a:lnT>
                      <a:noFill/>
                    </a:lnT>
                    <a:lnB>
                      <a:noFill/>
                    </a:lnB>
                    <a:solidFill>
                      <a:srgbClr val="FFFFFF"/>
                    </a:solidFill>
                  </a:tcPr>
                </a:tc>
                <a:tc>
                  <a:txBody>
                    <a:bodyPr/>
                    <a:lstStyle/>
                    <a:p>
                      <a:pPr algn="r" fontAlgn="ctr"/>
                      <a:r>
                        <a:rPr lang="ru-RU">
                          <a:effectLst/>
                        </a:rPr>
                        <a:t>3</a:t>
                      </a:r>
                    </a:p>
                  </a:txBody>
                  <a:tcPr anchor="ctr">
                    <a:lnL>
                      <a:noFill/>
                    </a:lnL>
                    <a:lnR>
                      <a:noFill/>
                    </a:lnR>
                    <a:lnT>
                      <a:noFill/>
                    </a:lnT>
                    <a:lnB>
                      <a:noFill/>
                    </a:lnB>
                    <a:solidFill>
                      <a:srgbClr val="FFFFFF"/>
                    </a:solidFill>
                  </a:tcPr>
                </a:tc>
                <a:extLst>
                  <a:ext uri="{0D108BD9-81ED-4DB2-BD59-A6C34878D82A}">
                    <a16:rowId xmlns:a16="http://schemas.microsoft.com/office/drawing/2014/main" val="2456253093"/>
                  </a:ext>
                </a:extLst>
              </a:tr>
              <a:tr h="0">
                <a:tc>
                  <a:txBody>
                    <a:bodyPr/>
                    <a:lstStyle/>
                    <a:p>
                      <a:pPr algn="r" fontAlgn="ctr"/>
                      <a:r>
                        <a:rPr lang="en-US">
                          <a:effectLst/>
                        </a:rPr>
                        <a:t>Controlled (ocean)</a:t>
                      </a:r>
                    </a:p>
                  </a:txBody>
                  <a:tcPr anchor="ctr">
                    <a:lnL>
                      <a:noFill/>
                    </a:lnL>
                    <a:lnR>
                      <a:noFill/>
                    </a:lnR>
                    <a:lnT>
                      <a:noFill/>
                    </a:lnT>
                    <a:lnB>
                      <a:noFill/>
                    </a:lnB>
                    <a:solidFill>
                      <a:srgbClr val="FFFFFF"/>
                    </a:solidFill>
                  </a:tcPr>
                </a:tc>
                <a:tc>
                  <a:txBody>
                    <a:bodyPr/>
                    <a:lstStyle/>
                    <a:p>
                      <a:pPr algn="r" fontAlgn="ctr"/>
                      <a:r>
                        <a:rPr lang="ru-RU">
                          <a:effectLst/>
                        </a:rPr>
                        <a:t>3</a:t>
                      </a:r>
                    </a:p>
                  </a:txBody>
                  <a:tcPr anchor="ctr">
                    <a:lnL>
                      <a:noFill/>
                    </a:lnL>
                    <a:lnR>
                      <a:noFill/>
                    </a:lnR>
                    <a:lnT>
                      <a:noFill/>
                    </a:lnT>
                    <a:lnB>
                      <a:noFill/>
                    </a:lnB>
                    <a:solidFill>
                      <a:srgbClr val="FFFFFF"/>
                    </a:solidFill>
                  </a:tcPr>
                </a:tc>
                <a:extLst>
                  <a:ext uri="{0D108BD9-81ED-4DB2-BD59-A6C34878D82A}">
                    <a16:rowId xmlns:a16="http://schemas.microsoft.com/office/drawing/2014/main" val="131916365"/>
                  </a:ext>
                </a:extLst>
              </a:tr>
              <a:tr h="0">
                <a:tc>
                  <a:txBody>
                    <a:bodyPr/>
                    <a:lstStyle/>
                    <a:p>
                      <a:pPr algn="r" fontAlgn="ctr"/>
                      <a:r>
                        <a:rPr lang="en-US">
                          <a:effectLst/>
                        </a:rPr>
                        <a:t>Uncontrolled (ocean)</a:t>
                      </a:r>
                    </a:p>
                  </a:txBody>
                  <a:tcPr anchor="ctr">
                    <a:lnL>
                      <a:noFill/>
                    </a:lnL>
                    <a:lnR>
                      <a:noFill/>
                    </a:lnR>
                    <a:lnT>
                      <a:noFill/>
                    </a:lnT>
                    <a:lnB>
                      <a:noFill/>
                    </a:lnB>
                    <a:solidFill>
                      <a:srgbClr val="FFFFFF"/>
                    </a:solidFill>
                  </a:tcPr>
                </a:tc>
                <a:tc>
                  <a:txBody>
                    <a:bodyPr/>
                    <a:lstStyle/>
                    <a:p>
                      <a:pPr algn="r" fontAlgn="ctr"/>
                      <a:r>
                        <a:rPr lang="ru-RU">
                          <a:effectLst/>
                        </a:rPr>
                        <a:t>2</a:t>
                      </a:r>
                    </a:p>
                  </a:txBody>
                  <a:tcPr anchor="ctr">
                    <a:lnL>
                      <a:noFill/>
                    </a:lnL>
                    <a:lnR>
                      <a:noFill/>
                    </a:lnR>
                    <a:lnT>
                      <a:noFill/>
                    </a:lnT>
                    <a:lnB>
                      <a:noFill/>
                    </a:lnB>
                    <a:solidFill>
                      <a:srgbClr val="FFFFFF"/>
                    </a:solidFill>
                  </a:tcPr>
                </a:tc>
                <a:extLst>
                  <a:ext uri="{0D108BD9-81ED-4DB2-BD59-A6C34878D82A}">
                    <a16:rowId xmlns:a16="http://schemas.microsoft.com/office/drawing/2014/main" val="2868759257"/>
                  </a:ext>
                </a:extLst>
              </a:tr>
              <a:tr h="0">
                <a:tc>
                  <a:txBody>
                    <a:bodyPr/>
                    <a:lstStyle/>
                    <a:p>
                      <a:pPr algn="r" fontAlgn="ctr"/>
                      <a:r>
                        <a:rPr lang="en-US">
                          <a:effectLst/>
                        </a:rPr>
                        <a:t>Failure (parachute)</a:t>
                      </a:r>
                    </a:p>
                  </a:txBody>
                  <a:tcPr anchor="ctr">
                    <a:lnL>
                      <a:noFill/>
                    </a:lnL>
                    <a:lnR>
                      <a:noFill/>
                    </a:lnR>
                    <a:lnT>
                      <a:noFill/>
                    </a:lnT>
                    <a:lnB>
                      <a:noFill/>
                    </a:lnB>
                    <a:solidFill>
                      <a:srgbClr val="FFFFFF"/>
                    </a:solidFill>
                  </a:tcPr>
                </a:tc>
                <a:tc>
                  <a:txBody>
                    <a:bodyPr/>
                    <a:lstStyle/>
                    <a:p>
                      <a:pPr algn="r" fontAlgn="ctr"/>
                      <a:r>
                        <a:rPr lang="ru-RU">
                          <a:effectLst/>
                        </a:rPr>
                        <a:t>2</a:t>
                      </a:r>
                    </a:p>
                  </a:txBody>
                  <a:tcPr anchor="ctr">
                    <a:lnL>
                      <a:noFill/>
                    </a:lnL>
                    <a:lnR>
                      <a:noFill/>
                    </a:lnR>
                    <a:lnT>
                      <a:noFill/>
                    </a:lnT>
                    <a:lnB>
                      <a:noFill/>
                    </a:lnB>
                    <a:solidFill>
                      <a:srgbClr val="FFFFFF"/>
                    </a:solidFill>
                  </a:tcPr>
                </a:tc>
                <a:extLst>
                  <a:ext uri="{0D108BD9-81ED-4DB2-BD59-A6C34878D82A}">
                    <a16:rowId xmlns:a16="http://schemas.microsoft.com/office/drawing/2014/main" val="2840432271"/>
                  </a:ext>
                </a:extLst>
              </a:tr>
              <a:tr h="0">
                <a:tc>
                  <a:txBody>
                    <a:bodyPr/>
                    <a:lstStyle/>
                    <a:p>
                      <a:pPr algn="r" fontAlgn="ctr"/>
                      <a:r>
                        <a:rPr lang="en-US">
                          <a:effectLst/>
                        </a:rPr>
                        <a:t>Precluded (drone ship)</a:t>
                      </a:r>
                    </a:p>
                  </a:txBody>
                  <a:tcPr anchor="ctr">
                    <a:lnL>
                      <a:noFill/>
                    </a:lnL>
                    <a:lnR>
                      <a:noFill/>
                    </a:lnR>
                    <a:lnT>
                      <a:noFill/>
                    </a:lnT>
                    <a:lnB>
                      <a:noFill/>
                    </a:lnB>
                    <a:solidFill>
                      <a:srgbClr val="FFFFFF"/>
                    </a:solidFill>
                  </a:tcPr>
                </a:tc>
                <a:tc>
                  <a:txBody>
                    <a:bodyPr/>
                    <a:lstStyle/>
                    <a:p>
                      <a:pPr algn="r" fontAlgn="ctr"/>
                      <a:r>
                        <a:rPr lang="ru-RU" dirty="0">
                          <a:effectLst/>
                        </a:rPr>
                        <a:t>1</a:t>
                      </a:r>
                    </a:p>
                  </a:txBody>
                  <a:tcPr anchor="ctr">
                    <a:lnL>
                      <a:noFill/>
                    </a:lnL>
                    <a:lnR>
                      <a:noFill/>
                    </a:lnR>
                    <a:lnT>
                      <a:noFill/>
                    </a:lnT>
                    <a:lnB>
                      <a:noFill/>
                    </a:lnB>
                    <a:solidFill>
                      <a:srgbClr val="FFFFFF"/>
                    </a:solidFill>
                  </a:tcPr>
                </a:tc>
                <a:extLst>
                  <a:ext uri="{0D108BD9-81ED-4DB2-BD59-A6C34878D82A}">
                    <a16:rowId xmlns:a16="http://schemas.microsoft.com/office/drawing/2014/main" val="2665499123"/>
                  </a:ext>
                </a:extLst>
              </a:tr>
            </a:tbl>
          </a:graphicData>
        </a:graphic>
      </p:graphicFrame>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buNone/>
            </a:pPr>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a:t>
            </a:r>
          </a:p>
        </p:txBody>
      </p:sp>
      <p:pic>
        <p:nvPicPr>
          <p:cNvPr id="7" name="Рисунок 6">
            <a:extLst>
              <a:ext uri="{FF2B5EF4-FFF2-40B4-BE49-F238E27FC236}">
                <a16:creationId xmlns:a16="http://schemas.microsoft.com/office/drawing/2014/main" id="{9675190D-9FC7-44E3-B51A-8DB17EE7EAC9}"/>
              </a:ext>
            </a:extLst>
          </p:cNvPr>
          <p:cNvPicPr>
            <a:picLocks noChangeAspect="1"/>
          </p:cNvPicPr>
          <p:nvPr/>
        </p:nvPicPr>
        <p:blipFill>
          <a:blip r:embed="rId4"/>
          <a:stretch>
            <a:fillRect/>
          </a:stretch>
        </p:blipFill>
        <p:spPr>
          <a:xfrm>
            <a:off x="1463192" y="1298630"/>
            <a:ext cx="9265616" cy="5559370"/>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2" name="Объект 1">
            <a:extLst>
              <a:ext uri="{FF2B5EF4-FFF2-40B4-BE49-F238E27FC236}">
                <a16:creationId xmlns:a16="http://schemas.microsoft.com/office/drawing/2014/main" id="{972A7B82-E847-413D-BE76-9A5D1273E99B}"/>
              </a:ext>
            </a:extLst>
          </p:cNvPr>
          <p:cNvPicPr>
            <a:picLocks noGrp="1" noChangeAspect="1"/>
          </p:cNvPicPr>
          <p:nvPr>
            <p:ph idx="4294967295"/>
          </p:nvPr>
        </p:nvPicPr>
        <p:blipFill>
          <a:blip r:embed="rId4"/>
          <a:stretch>
            <a:fillRect/>
          </a:stretch>
        </p:blipFill>
        <p:spPr>
          <a:xfrm>
            <a:off x="770010" y="1380966"/>
            <a:ext cx="8590805" cy="5154483"/>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 to objects</a:t>
            </a:r>
          </a:p>
        </p:txBody>
      </p:sp>
      <p:pic>
        <p:nvPicPr>
          <p:cNvPr id="2" name="Рисунок 1">
            <a:extLst>
              <a:ext uri="{FF2B5EF4-FFF2-40B4-BE49-F238E27FC236}">
                <a16:creationId xmlns:a16="http://schemas.microsoft.com/office/drawing/2014/main" id="{552E2A53-8E12-4731-B4DA-E6DAE0BF2E61}"/>
              </a:ext>
            </a:extLst>
          </p:cNvPr>
          <p:cNvPicPr>
            <a:picLocks noChangeAspect="1"/>
          </p:cNvPicPr>
          <p:nvPr/>
        </p:nvPicPr>
        <p:blipFill>
          <a:blip r:embed="rId4"/>
          <a:stretch>
            <a:fillRect/>
          </a:stretch>
        </p:blipFill>
        <p:spPr>
          <a:xfrm>
            <a:off x="1026259" y="1342222"/>
            <a:ext cx="8777617" cy="5286261"/>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success launches by Site</a:t>
            </a:r>
          </a:p>
        </p:txBody>
      </p:sp>
      <p:pic>
        <p:nvPicPr>
          <p:cNvPr id="2" name="Рисунок 1">
            <a:extLst>
              <a:ext uri="{FF2B5EF4-FFF2-40B4-BE49-F238E27FC236}">
                <a16:creationId xmlns:a16="http://schemas.microsoft.com/office/drawing/2014/main" id="{E102E1CE-0549-4F19-AEF1-062F99A98D84}"/>
              </a:ext>
            </a:extLst>
          </p:cNvPr>
          <p:cNvPicPr>
            <a:picLocks noChangeAspect="1"/>
          </p:cNvPicPr>
          <p:nvPr/>
        </p:nvPicPr>
        <p:blipFill>
          <a:blip r:embed="rId4"/>
          <a:stretch>
            <a:fillRect/>
          </a:stretch>
        </p:blipFill>
        <p:spPr>
          <a:xfrm>
            <a:off x="3921316" y="1482660"/>
            <a:ext cx="7536656" cy="3579534"/>
          </a:xfrm>
          <a:prstGeom prst="rect">
            <a:avLst/>
          </a:prstGeom>
        </p:spPr>
      </p:pic>
      <p:sp>
        <p:nvSpPr>
          <p:cNvPr id="6" name="Content Placeholder 4">
            <a:extLst>
              <a:ext uri="{FF2B5EF4-FFF2-40B4-BE49-F238E27FC236}">
                <a16:creationId xmlns:a16="http://schemas.microsoft.com/office/drawing/2014/main" id="{E76F0674-D38F-4A89-B5B0-8A271606744D}"/>
              </a:ext>
            </a:extLst>
          </p:cNvPr>
          <p:cNvSpPr txBox="1">
            <a:spLocks/>
          </p:cNvSpPr>
          <p:nvPr/>
        </p:nvSpPr>
        <p:spPr>
          <a:xfrm>
            <a:off x="734028" y="1825625"/>
            <a:ext cx="3055548" cy="435133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a:rPr>
              <a:t>The most success launches reached by KSC LC-39A site.</a:t>
            </a:r>
          </a:p>
          <a:p>
            <a:pPr marL="0" indent="0">
              <a:buNone/>
            </a:pPr>
            <a:endParaRPr lang="en-US" dirty="0"/>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7" y="1535022"/>
            <a:ext cx="9239759" cy="42813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This report is a part of the Applied Data Science Capstone</a:t>
            </a:r>
          </a:p>
          <a:p>
            <a:pPr>
              <a:spcBef>
                <a:spcPts val="1400"/>
              </a:spcBef>
            </a:pPr>
            <a:r>
              <a:rPr lang="en-US" sz="2200" dirty="0">
                <a:solidFill>
                  <a:schemeClr val="accent3">
                    <a:lumMod val="25000"/>
                  </a:schemeClr>
                </a:solidFill>
                <a:latin typeface="Abadi" panose="020B0604020104020204" pitchFamily="34" charset="0"/>
              </a:rPr>
              <a:t>Problems I want to find answers</a:t>
            </a:r>
          </a:p>
          <a:p>
            <a:pPr lvl="1">
              <a:spcBef>
                <a:spcPts val="1400"/>
              </a:spcBef>
            </a:pPr>
            <a:r>
              <a:rPr lang="en-US" sz="1800" dirty="0">
                <a:solidFill>
                  <a:schemeClr val="accent3">
                    <a:lumMod val="25000"/>
                  </a:schemeClr>
                </a:solidFill>
                <a:latin typeface="Abadi" panose="020B0604020104020204" pitchFamily="34" charset="0"/>
              </a:rPr>
              <a:t>Is the launching success rate increasing or decreasing?</a:t>
            </a:r>
          </a:p>
          <a:p>
            <a:pPr lvl="1">
              <a:spcBef>
                <a:spcPts val="1400"/>
              </a:spcBef>
            </a:pPr>
            <a:r>
              <a:rPr lang="en-US" sz="1800" dirty="0">
                <a:solidFill>
                  <a:schemeClr val="accent3">
                    <a:lumMod val="25000"/>
                  </a:schemeClr>
                </a:solidFill>
                <a:latin typeface="Abadi" panose="020B0604020104020204" pitchFamily="34" charset="0"/>
              </a:rPr>
              <a:t>Which criteria influence to success rate and which don’t?</a:t>
            </a:r>
          </a:p>
          <a:p>
            <a:pPr lvl="1">
              <a:spcBef>
                <a:spcPts val="1400"/>
              </a:spcBef>
            </a:pPr>
            <a:r>
              <a:rPr lang="en-US" sz="1800" dirty="0">
                <a:solidFill>
                  <a:schemeClr val="accent3">
                    <a:lumMod val="25000"/>
                  </a:schemeClr>
                </a:solidFill>
                <a:latin typeface="Abadi" panose="020B0604020104020204" pitchFamily="34" charset="0"/>
              </a:rPr>
              <a:t>Can we predict success of the landing  </a:t>
            </a:r>
          </a:p>
          <a:p>
            <a:pPr lvl="1">
              <a:spcBef>
                <a:spcPts val="1400"/>
              </a:spcBef>
            </a:pP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5775323"/>
            <a:ext cx="9984249" cy="544027"/>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Success rate is more than 76%</a:t>
            </a:r>
          </a:p>
          <a:p>
            <a:pPr marL="0" indent="0">
              <a:buNone/>
            </a:pPr>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and failed launches by KSC LC-39A</a:t>
            </a:r>
          </a:p>
        </p:txBody>
      </p:sp>
      <p:pic>
        <p:nvPicPr>
          <p:cNvPr id="2" name="Рисунок 1">
            <a:extLst>
              <a:ext uri="{FF2B5EF4-FFF2-40B4-BE49-F238E27FC236}">
                <a16:creationId xmlns:a16="http://schemas.microsoft.com/office/drawing/2014/main" id="{C18E1783-70C5-40BA-9B80-1D055B661824}"/>
              </a:ext>
            </a:extLst>
          </p:cNvPr>
          <p:cNvPicPr>
            <a:picLocks noChangeAspect="1"/>
          </p:cNvPicPr>
          <p:nvPr/>
        </p:nvPicPr>
        <p:blipFill>
          <a:blip r:embed="rId4"/>
          <a:stretch>
            <a:fillRect/>
          </a:stretch>
        </p:blipFill>
        <p:spPr>
          <a:xfrm>
            <a:off x="1128229" y="1552514"/>
            <a:ext cx="9201150" cy="3990975"/>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225599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FT and B4 have better success rate in compare with v1.1 and B5.</a:t>
            </a:r>
          </a:p>
          <a:p>
            <a:pPr>
              <a:lnSpc>
                <a:spcPct val="100000"/>
              </a:lnSpc>
              <a:spcBef>
                <a:spcPts val="1400"/>
              </a:spcBef>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3">
                    <a:lumMod val="25000"/>
                  </a:schemeClr>
                </a:solidFill>
                <a:latin typeface="Abadi" panose="020B0604020104020204" pitchFamily="34" charset="0"/>
              </a:rPr>
              <a:t>Payload vs. Launch Outcome in range 2500 to 7500 kg payload</a:t>
            </a:r>
            <a:endParaRPr lang="en-US" dirty="0">
              <a:solidFill>
                <a:srgbClr val="0B49CB"/>
              </a:solidFill>
              <a:latin typeface="Abadi"/>
            </a:endParaRPr>
          </a:p>
        </p:txBody>
      </p:sp>
      <p:pic>
        <p:nvPicPr>
          <p:cNvPr id="2" name="Рисунок 1">
            <a:extLst>
              <a:ext uri="{FF2B5EF4-FFF2-40B4-BE49-F238E27FC236}">
                <a16:creationId xmlns:a16="http://schemas.microsoft.com/office/drawing/2014/main" id="{1A6ABFBB-9A9B-439D-8C20-1C98FB6A8EDE}"/>
              </a:ext>
            </a:extLst>
          </p:cNvPr>
          <p:cNvPicPr>
            <a:picLocks noChangeAspect="1"/>
          </p:cNvPicPr>
          <p:nvPr/>
        </p:nvPicPr>
        <p:blipFill>
          <a:blip r:embed="rId4"/>
          <a:stretch>
            <a:fillRect/>
          </a:stretch>
        </p:blipFill>
        <p:spPr>
          <a:xfrm>
            <a:off x="3563282" y="1493261"/>
            <a:ext cx="8107101" cy="4229082"/>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1090522"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Model accuracy for all built classification models, in a bar chart</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All model show same accuracy on the test set</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18434" name="Picture 2">
            <a:extLst>
              <a:ext uri="{FF2B5EF4-FFF2-40B4-BE49-F238E27FC236}">
                <a16:creationId xmlns:a16="http://schemas.microsoft.com/office/drawing/2014/main" id="{A483CBE2-573D-44FE-BB5E-C0210564A3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43121" y="1927388"/>
            <a:ext cx="4603227" cy="30688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2840455"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All matrix have same view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19458" name="Picture 2">
            <a:extLst>
              <a:ext uri="{FF2B5EF4-FFF2-40B4-BE49-F238E27FC236}">
                <a16:creationId xmlns:a16="http://schemas.microsoft.com/office/drawing/2014/main" id="{E16122AD-DF66-4A38-95E8-8399DF4C42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18068" y="1793939"/>
            <a:ext cx="5479813" cy="42316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SpaceX success rate has been increasing during the research period</a:t>
            </a:r>
          </a:p>
          <a:p>
            <a:pPr>
              <a:lnSpc>
                <a:spcPct val="100000"/>
              </a:lnSpc>
              <a:spcBef>
                <a:spcPts val="1400"/>
              </a:spcBef>
            </a:pPr>
            <a:r>
              <a:rPr lang="en-US" sz="2200" dirty="0">
                <a:solidFill>
                  <a:schemeClr val="accent3">
                    <a:lumMod val="25000"/>
                  </a:schemeClr>
                </a:solidFill>
                <a:latin typeface="Abadi" panose="020B0604020104020204" pitchFamily="34" charset="0"/>
              </a:rPr>
              <a:t>GTO orbit is a problem orbit for SpaceX</a:t>
            </a:r>
          </a:p>
          <a:p>
            <a:pPr>
              <a:lnSpc>
                <a:spcPct val="100000"/>
              </a:lnSpc>
              <a:spcBef>
                <a:spcPts val="1400"/>
              </a:spcBef>
            </a:pPr>
            <a:r>
              <a:rPr lang="en-US" sz="2200" dirty="0">
                <a:solidFill>
                  <a:schemeClr val="accent3">
                    <a:lumMod val="25000"/>
                  </a:schemeClr>
                </a:solidFill>
                <a:latin typeface="Abadi" panose="020B0604020104020204" pitchFamily="34" charset="0"/>
              </a:rPr>
              <a:t>All tasks of the final assignment have done</a:t>
            </a:r>
          </a:p>
          <a:p>
            <a:pPr>
              <a:lnSpc>
                <a:spcPct val="100000"/>
              </a:lnSpc>
              <a:spcBef>
                <a:spcPts val="1400"/>
              </a:spcBef>
            </a:pPr>
            <a:r>
              <a:rPr lang="en-US" sz="2200" dirty="0">
                <a:solidFill>
                  <a:schemeClr val="accent3">
                    <a:lumMod val="25000"/>
                  </a:schemeClr>
                </a:solidFill>
                <a:latin typeface="Abadi" panose="020B0604020104020204" pitchFamily="34" charset="0"/>
              </a:rPr>
              <a:t>Different tools and methods of data analysis are used during final assignment</a:t>
            </a:r>
          </a:p>
          <a:p>
            <a:pPr>
              <a:lnSpc>
                <a:spcPct val="100000"/>
              </a:lnSpc>
              <a:spcBef>
                <a:spcPts val="1400"/>
              </a:spcBef>
            </a:pPr>
            <a:r>
              <a:rPr lang="en-US" sz="2200" dirty="0">
                <a:solidFill>
                  <a:schemeClr val="accent3">
                    <a:lumMod val="25000"/>
                  </a:schemeClr>
                </a:solidFill>
                <a:latin typeface="Abadi" panose="020B0604020104020204" pitchFamily="34" charset="0"/>
              </a:rPr>
              <a:t>Type of visualization depends on goal of visualization</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395167"/>
            <a:ext cx="10515600" cy="4815693"/>
          </a:xfrm>
          <a:prstGeom prst="rect">
            <a:avLst/>
          </a:prstGeom>
        </p:spPr>
        <p:txBody>
          <a:bodyPr>
            <a:normAutofit fontScale="85000" lnSpcReduction="10000"/>
          </a:bodyPr>
          <a:lstStyle/>
          <a:p>
            <a:pPr>
              <a:lnSpc>
                <a:spcPct val="100000"/>
              </a:lnSpc>
              <a:spcBef>
                <a:spcPts val="1400"/>
              </a:spcBef>
            </a:pPr>
            <a:r>
              <a:rPr lang="en-US" sz="2200" dirty="0" err="1">
                <a:solidFill>
                  <a:schemeClr val="accent3">
                    <a:lumMod val="25000"/>
                  </a:schemeClr>
                </a:solidFill>
                <a:latin typeface="Abadi" panose="020B0604020104020204" pitchFamily="34" charset="0"/>
              </a:rPr>
              <a:t>Jupyter</a:t>
            </a:r>
            <a:r>
              <a:rPr lang="en-US" sz="2200" dirty="0">
                <a:solidFill>
                  <a:schemeClr val="accent3">
                    <a:lumMod val="25000"/>
                  </a:schemeClr>
                </a:solidFill>
                <a:latin typeface="Abadi" panose="020B0604020104020204" pitchFamily="34" charset="0"/>
              </a:rPr>
              <a:t> notebooks</a:t>
            </a:r>
          </a:p>
          <a:p>
            <a:pPr lvl="1">
              <a:lnSpc>
                <a:spcPct val="100000"/>
              </a:lnSpc>
              <a:spcBef>
                <a:spcPts val="1400"/>
              </a:spcBef>
            </a:pPr>
            <a:r>
              <a:rPr lang="en-US" sz="1800" dirty="0">
                <a:solidFill>
                  <a:schemeClr val="accent3">
                    <a:lumMod val="25000"/>
                  </a:schemeClr>
                </a:solidFill>
                <a:latin typeface="Abadi" panose="020B0604020104020204" pitchFamily="34" charset="0"/>
                <a:hlinkClick r:id="rId4"/>
              </a:rPr>
              <a:t>https://github.com/vitalyvb1974/ds/blob/main/SpaceX_Machine%20Learning%20Prediction_Part_5.ipynb</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hlinkClick r:id="rId5"/>
              </a:rPr>
              <a:t>https://github.com/vitalyvb1974/ds/blob/main/jupyter-labs-eda-dataviz.ipynb</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hlinkClick r:id="rId6"/>
              </a:rPr>
              <a:t>https://github.com/vitalyvb1974/ds/blob/main/jupyter-labs-eda-sql-coursera.ipynb</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hlinkClick r:id="rId7"/>
              </a:rPr>
              <a:t>https://github.com/vitalyvb1974/ds/blob/main/jupyter-labs-spacex-data-collection-api.ipynb</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hlinkClick r:id="rId8"/>
              </a:rPr>
              <a:t>https://github.com/vitalyvb1974/ds/blob/main/jupyter-labs-webscraping.ipynb</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hlinkClick r:id="rId9"/>
              </a:rPr>
              <a:t>https://github.com/vitalyvb1974/ds/blob/main/lab_jupyter_launch_site_location.ipynb</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hlinkClick r:id="rId10"/>
              </a:rPr>
              <a:t>https://github.com/vitalyvb1974/ds/blob/main/labs-jupyter-spacex-Data%20wrangling.ipynb</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Python code (dashboard)</a:t>
            </a:r>
          </a:p>
          <a:p>
            <a:pPr lvl="1">
              <a:lnSpc>
                <a:spcPct val="100000"/>
              </a:lnSpc>
              <a:spcBef>
                <a:spcPts val="1400"/>
              </a:spcBef>
            </a:pPr>
            <a:r>
              <a:rPr lang="en-US" sz="1800" dirty="0">
                <a:solidFill>
                  <a:schemeClr val="accent3">
                    <a:lumMod val="25000"/>
                  </a:schemeClr>
                </a:solidFill>
                <a:latin typeface="Abadi" panose="020B0604020104020204" pitchFamily="34" charset="0"/>
                <a:hlinkClick r:id="rId11"/>
              </a:rPr>
              <a:t>https://github.com/vitalyvb1974/ds/blob/main/dashboard01.py</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SQLite database file (used instead of IBM DB2)</a:t>
            </a:r>
          </a:p>
          <a:p>
            <a:pPr lvl="1">
              <a:lnSpc>
                <a:spcPct val="100000"/>
              </a:lnSpc>
              <a:spcBef>
                <a:spcPts val="1400"/>
              </a:spcBef>
            </a:pPr>
            <a:r>
              <a:rPr lang="en-US" sz="1800" dirty="0">
                <a:solidFill>
                  <a:schemeClr val="accent3">
                    <a:lumMod val="25000"/>
                  </a:schemeClr>
                </a:solidFill>
                <a:latin typeface="Abadi" panose="020B0604020104020204" pitchFamily="34" charset="0"/>
              </a:rPr>
              <a:t>https://github.com/vitalyvb1974/ds/blob/main/spacex_sqlite.db</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from </a:t>
            </a:r>
            <a:r>
              <a:rPr lang="en-US" sz="7600" dirty="0" err="1">
                <a:solidFill>
                  <a:schemeClr val="bg2">
                    <a:lumMod val="50000"/>
                  </a:schemeClr>
                </a:solidFill>
                <a:latin typeface="Abadi"/>
              </a:rPr>
              <a:t>coursera</a:t>
            </a:r>
            <a:r>
              <a:rPr lang="en-US" sz="7600" dirty="0">
                <a:solidFill>
                  <a:schemeClr val="bg2">
                    <a:lumMod val="50000"/>
                  </a:schemeClr>
                </a:solidFill>
                <a:latin typeface="Abadi"/>
              </a:rPr>
              <a:t> tasks, web scaping, using REST API</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Data was processed using pandas functions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Split data to train and test sets, standardize data</a:t>
            </a:r>
          </a:p>
          <a:p>
            <a:pPr lvl="1">
              <a:lnSpc>
                <a:spcPct val="120000"/>
              </a:lnSpc>
              <a:spcBef>
                <a:spcPts val="1400"/>
              </a:spcBef>
            </a:pPr>
            <a:r>
              <a:rPr lang="en-US" sz="7600" dirty="0">
                <a:solidFill>
                  <a:schemeClr val="bg2">
                    <a:lumMod val="50000"/>
                  </a:schemeClr>
                </a:solidFill>
                <a:latin typeface="Abadi"/>
              </a:rPr>
              <a:t>Build models (</a:t>
            </a:r>
            <a:r>
              <a:rPr lang="en-US" sz="7600" dirty="0" err="1">
                <a:solidFill>
                  <a:schemeClr val="bg2">
                    <a:lumMod val="50000"/>
                  </a:schemeClr>
                </a:solidFill>
                <a:latin typeface="Abadi"/>
              </a:rPr>
              <a:t>LogisticRegression</a:t>
            </a:r>
            <a:r>
              <a:rPr lang="en-US" sz="7600" dirty="0">
                <a:solidFill>
                  <a:schemeClr val="bg2">
                    <a:lumMod val="50000"/>
                  </a:schemeClr>
                </a:solidFill>
                <a:latin typeface="Abadi"/>
              </a:rPr>
              <a:t>, Decision Tree, SVM, KNN)</a:t>
            </a:r>
          </a:p>
          <a:p>
            <a:pPr lvl="1">
              <a:lnSpc>
                <a:spcPct val="120000"/>
              </a:lnSpc>
              <a:spcBef>
                <a:spcPts val="1400"/>
              </a:spcBef>
            </a:pPr>
            <a:r>
              <a:rPr lang="en-US" sz="7600" dirty="0">
                <a:solidFill>
                  <a:schemeClr val="bg2">
                    <a:lumMod val="50000"/>
                  </a:schemeClr>
                </a:solidFill>
                <a:latin typeface="Abadi"/>
              </a:rPr>
              <a:t>Choose the best model</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16198"/>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REST API</a:t>
            </a:r>
          </a:p>
          <a:p>
            <a:pPr lvl="1">
              <a:lnSpc>
                <a:spcPct val="100000"/>
              </a:lnSpc>
              <a:spcBef>
                <a:spcPts val="1400"/>
              </a:spcBef>
            </a:pPr>
            <a:r>
              <a:rPr lang="en-US" sz="1800" dirty="0">
                <a:solidFill>
                  <a:schemeClr val="accent3">
                    <a:lumMod val="25000"/>
                  </a:schemeClr>
                </a:solidFill>
                <a:latin typeface="Abadi" panose="020B0604020104020204" pitchFamily="34" charset="0"/>
              </a:rPr>
              <a:t>Request to the SpaceX API</a:t>
            </a:r>
          </a:p>
          <a:p>
            <a:pPr lvl="1">
              <a:lnSpc>
                <a:spcPct val="100000"/>
              </a:lnSpc>
              <a:spcBef>
                <a:spcPts val="1400"/>
              </a:spcBef>
            </a:pPr>
            <a:r>
              <a:rPr lang="en-US" sz="1800" dirty="0">
                <a:solidFill>
                  <a:schemeClr val="accent3">
                    <a:lumMod val="25000"/>
                  </a:schemeClr>
                </a:solidFill>
                <a:latin typeface="Abadi" panose="020B0604020104020204" pitchFamily="34" charset="0"/>
              </a:rPr>
              <a:t>Clean the requested data </a:t>
            </a:r>
          </a:p>
          <a:p>
            <a:pPr lvl="1">
              <a:lnSpc>
                <a:spcPct val="100000"/>
              </a:lnSpc>
              <a:spcBef>
                <a:spcPts val="1400"/>
              </a:spcBef>
            </a:pPr>
            <a:r>
              <a:rPr lang="en-US" sz="1800" dirty="0">
                <a:solidFill>
                  <a:schemeClr val="accent3">
                    <a:lumMod val="25000"/>
                  </a:schemeClr>
                </a:solidFill>
                <a:latin typeface="Abadi" panose="020B0604020104020204" pitchFamily="34" charset="0"/>
              </a:rPr>
              <a:t>Replace missing values of </a:t>
            </a:r>
            <a:r>
              <a:rPr lang="en-US" sz="1800" dirty="0" err="1">
                <a:solidFill>
                  <a:schemeClr val="accent3">
                    <a:lumMod val="25000"/>
                  </a:schemeClr>
                </a:solidFill>
                <a:latin typeface="Abadi" panose="020B0604020104020204" pitchFamily="34" charset="0"/>
              </a:rPr>
              <a:t>PayloadMass</a:t>
            </a:r>
            <a:r>
              <a:rPr lang="en-US" sz="1800" dirty="0">
                <a:solidFill>
                  <a:schemeClr val="accent3">
                    <a:lumMod val="25000"/>
                  </a:schemeClr>
                </a:solidFill>
                <a:latin typeface="Abadi" panose="020B0604020104020204" pitchFamily="34" charset="0"/>
              </a:rPr>
              <a:t> with mean value</a:t>
            </a:r>
          </a:p>
          <a:p>
            <a:pPr>
              <a:lnSpc>
                <a:spcPct val="100000"/>
              </a:lnSpc>
              <a:spcBef>
                <a:spcPts val="1400"/>
              </a:spcBef>
            </a:pPr>
            <a:r>
              <a:rPr lang="en-US" sz="2200" dirty="0">
                <a:solidFill>
                  <a:schemeClr val="accent3">
                    <a:lumMod val="25000"/>
                  </a:schemeClr>
                </a:solidFill>
                <a:latin typeface="Abadi" panose="020B0604020104020204" pitchFamily="34" charset="0"/>
              </a:rPr>
              <a:t>Web scrapping</a:t>
            </a:r>
          </a:p>
          <a:p>
            <a:pPr lvl="1">
              <a:lnSpc>
                <a:spcPct val="100000"/>
              </a:lnSpc>
              <a:spcBef>
                <a:spcPts val="1400"/>
              </a:spcBef>
            </a:pPr>
            <a:r>
              <a:rPr lang="en-US" sz="1800" dirty="0">
                <a:solidFill>
                  <a:schemeClr val="accent3">
                    <a:lumMod val="25000"/>
                  </a:schemeClr>
                </a:solidFill>
                <a:latin typeface="Abadi" panose="020B0604020104020204" pitchFamily="34" charset="0"/>
              </a:rPr>
              <a:t>Get data from html page from Wikipedia (</a:t>
            </a:r>
            <a:r>
              <a:rPr lang="en-US" sz="1800" dirty="0">
                <a:solidFill>
                  <a:schemeClr val="accent3">
                    <a:lumMod val="25000"/>
                  </a:schemeClr>
                </a:solidFill>
                <a:latin typeface="Abadi" panose="020B0604020104020204" pitchFamily="34" charset="0"/>
                <a:hlinkClick r:id="rId3"/>
              </a:rPr>
              <a:t>https://en.wikipedia.org/w/index.php?title=List_of_Falcon_9_and_Falcon_Heavy_launches&amp;oldid=1027686922</a:t>
            </a:r>
            <a:r>
              <a:rPr lang="en-US" sz="1800" dirty="0">
                <a:solidFill>
                  <a:schemeClr val="accent3">
                    <a:lumMod val="25000"/>
                  </a:schemeClr>
                </a:solidFill>
                <a:latin typeface="Abadi" panose="020B0604020104020204" pitchFamily="34" charset="0"/>
              </a:rPr>
              <a:t>)</a:t>
            </a:r>
          </a:p>
          <a:p>
            <a:pPr lvl="1">
              <a:lnSpc>
                <a:spcPct val="100000"/>
              </a:lnSpc>
              <a:spcBef>
                <a:spcPts val="1400"/>
              </a:spcBef>
            </a:pPr>
            <a:r>
              <a:rPr lang="en-US" sz="1800" dirty="0">
                <a:solidFill>
                  <a:schemeClr val="accent3">
                    <a:lumMod val="25000"/>
                  </a:schemeClr>
                </a:solidFill>
                <a:latin typeface="Abadi" panose="020B0604020104020204" pitchFamily="34" charset="0"/>
              </a:rPr>
              <a:t>Get tables and convert them to pandas </a:t>
            </a:r>
            <a:r>
              <a:rPr lang="en-US" sz="1800" dirty="0" err="1">
                <a:solidFill>
                  <a:schemeClr val="accent3">
                    <a:lumMod val="25000"/>
                  </a:schemeClr>
                </a:solidFill>
                <a:latin typeface="Abadi" panose="020B0604020104020204" pitchFamily="34" charset="0"/>
              </a:rPr>
              <a:t>DataFrame</a:t>
            </a: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2" name="Rectangle 1">
            <a:extLst>
              <a:ext uri="{FF2B5EF4-FFF2-40B4-BE49-F238E27FC236}">
                <a16:creationId xmlns:a16="http://schemas.microsoft.com/office/drawing/2014/main" id="{907269ED-7863-4C40-B605-12210C9775B2}"/>
              </a:ext>
            </a:extLst>
          </p:cNvPr>
          <p:cNvSpPr>
            <a:spLocks noChangeArrowheads="1"/>
          </p:cNvSpPr>
          <p:nvPr/>
        </p:nvSpPr>
        <p:spPr bwMode="auto">
          <a:xfrm>
            <a:off x="0" y="-942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000" b="0" i="0" u="none" strike="noStrike" cap="none" normalizeH="0" baseline="0">
                <a:ln>
                  <a:noFill/>
                </a:ln>
                <a:solidFill>
                  <a:schemeClr val="tx1"/>
                </a:solidFill>
                <a:effectLst/>
                <a:latin typeface="-apple-system"/>
              </a:rPr>
              <a:t>replace </a:t>
            </a:r>
            <a:r>
              <a:rPr kumimoji="0" lang="ru-RU" altLang="ru-RU" sz="1000" b="0" i="0" u="none" strike="noStrike" cap="none" normalizeH="0" baseline="0">
                <a:ln>
                  <a:noFill/>
                </a:ln>
                <a:solidFill>
                  <a:schemeClr val="tx1"/>
                </a:solidFill>
                <a:effectLst/>
                <a:latin typeface="var(--jp-code-font-family)"/>
              </a:rPr>
              <a:t>np.nan</a:t>
            </a:r>
            <a:r>
              <a:rPr kumimoji="0" lang="ru-RU" altLang="ru-RU" sz="1000" b="0" i="0" u="none" strike="noStrike" cap="none" normalizeH="0" baseline="0">
                <a:ln>
                  <a:noFill/>
                </a:ln>
                <a:solidFill>
                  <a:schemeClr val="tx1"/>
                </a:solidFill>
                <a:effectLst/>
                <a:latin typeface="-apple-system"/>
              </a:rPr>
              <a:t> values in the data with the mean</a:t>
            </a:r>
            <a:r>
              <a:rPr kumimoji="0" lang="ru-RU" altLang="ru-RU" sz="800" b="0" i="0" u="none" strike="noStrike" cap="none" normalizeH="0" baseline="0">
                <a:ln>
                  <a:noFill/>
                </a:ln>
                <a:solidFill>
                  <a:schemeClr val="tx1"/>
                </a:solidFill>
                <a:effectLst/>
              </a:rPr>
              <a:t> </a:t>
            </a:r>
            <a:endParaRPr kumimoji="0" lang="ru-RU" altLang="ru-RU"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collection by using functions get of the requests module.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https://github.com/vitalyvb1974/ds/blob/main/jupyter-labs-spacex-data-collection-api.ipynb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Прямоугольник 1">
            <a:extLst>
              <a:ext uri="{FF2B5EF4-FFF2-40B4-BE49-F238E27FC236}">
                <a16:creationId xmlns:a16="http://schemas.microsoft.com/office/drawing/2014/main" id="{9B94CA43-D069-4F6B-BE9E-45BB1A698C56}"/>
              </a:ext>
            </a:extLst>
          </p:cNvPr>
          <p:cNvSpPr/>
          <p:nvPr/>
        </p:nvSpPr>
        <p:spPr>
          <a:xfrm>
            <a:off x="6096000"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Response = </a:t>
            </a:r>
            <a:r>
              <a:rPr lang="en-US" sz="1400" dirty="0" err="1"/>
              <a:t>requests.get</a:t>
            </a:r>
            <a:r>
              <a:rPr lang="en-US" sz="1400" dirty="0"/>
              <a:t>()</a:t>
            </a:r>
            <a:endParaRPr lang="ru-RU" sz="1400" dirty="0"/>
          </a:p>
        </p:txBody>
      </p:sp>
      <p:sp>
        <p:nvSpPr>
          <p:cNvPr id="7" name="Прямоугольник 6">
            <a:extLst>
              <a:ext uri="{FF2B5EF4-FFF2-40B4-BE49-F238E27FC236}">
                <a16:creationId xmlns:a16="http://schemas.microsoft.com/office/drawing/2014/main" id="{B14C6199-95E9-46ED-A1C2-65DD6E33CB77}"/>
              </a:ext>
            </a:extLst>
          </p:cNvPr>
          <p:cNvSpPr/>
          <p:nvPr/>
        </p:nvSpPr>
        <p:spPr>
          <a:xfrm>
            <a:off x="7917688"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json = </a:t>
            </a:r>
            <a:r>
              <a:rPr lang="en-US" sz="1400" dirty="0" err="1"/>
              <a:t>Response.json</a:t>
            </a:r>
            <a:r>
              <a:rPr lang="en-US" sz="1400" dirty="0"/>
              <a:t>()</a:t>
            </a:r>
            <a:endParaRPr lang="ru-RU" sz="1400" dirty="0"/>
          </a:p>
        </p:txBody>
      </p:sp>
      <p:cxnSp>
        <p:nvCxnSpPr>
          <p:cNvPr id="9" name="Прямая со стрелкой 8">
            <a:extLst>
              <a:ext uri="{FF2B5EF4-FFF2-40B4-BE49-F238E27FC236}">
                <a16:creationId xmlns:a16="http://schemas.microsoft.com/office/drawing/2014/main" id="{BADA7DBF-1E51-4991-961C-30CF4FE381C0}"/>
              </a:ext>
            </a:extLst>
          </p:cNvPr>
          <p:cNvCxnSpPr>
            <a:cxnSpLocks/>
            <a:stCxn id="2" idx="3"/>
            <a:endCxn id="7" idx="1"/>
          </p:cNvCxnSpPr>
          <p:nvPr/>
        </p:nvCxnSpPr>
        <p:spPr>
          <a:xfrm>
            <a:off x="7616858" y="2413262"/>
            <a:ext cx="30083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Прямоугольник 9">
            <a:extLst>
              <a:ext uri="{FF2B5EF4-FFF2-40B4-BE49-F238E27FC236}">
                <a16:creationId xmlns:a16="http://schemas.microsoft.com/office/drawing/2014/main" id="{90FDB66F-D151-4386-B0F0-0C14011AA9D8}"/>
              </a:ext>
            </a:extLst>
          </p:cNvPr>
          <p:cNvSpPr/>
          <p:nvPr/>
        </p:nvSpPr>
        <p:spPr>
          <a:xfrm>
            <a:off x="9739377" y="2073896"/>
            <a:ext cx="1520858" cy="67873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err="1"/>
              <a:t>spacex_df</a:t>
            </a:r>
            <a:r>
              <a:rPr lang="en-US" sz="1400" dirty="0"/>
              <a:t> = </a:t>
            </a:r>
            <a:r>
              <a:rPr lang="en-US" sz="1400" dirty="0" err="1"/>
              <a:t>pandas.json_normalize</a:t>
            </a:r>
            <a:r>
              <a:rPr lang="en-US" sz="1400" dirty="0"/>
              <a:t>(json)</a:t>
            </a:r>
            <a:endParaRPr lang="ru-RU" sz="1400" dirty="0"/>
          </a:p>
        </p:txBody>
      </p:sp>
      <p:cxnSp>
        <p:nvCxnSpPr>
          <p:cNvPr id="12" name="Прямая со стрелкой 11">
            <a:extLst>
              <a:ext uri="{FF2B5EF4-FFF2-40B4-BE49-F238E27FC236}">
                <a16:creationId xmlns:a16="http://schemas.microsoft.com/office/drawing/2014/main" id="{53F6B3E6-74E5-4075-B09C-0939ECA047FF}"/>
              </a:ext>
            </a:extLst>
          </p:cNvPr>
          <p:cNvCxnSpPr>
            <a:cxnSpLocks/>
            <a:stCxn id="7" idx="3"/>
            <a:endCxn id="10" idx="1"/>
          </p:cNvCxnSpPr>
          <p:nvPr/>
        </p:nvCxnSpPr>
        <p:spPr>
          <a:xfrm>
            <a:off x="9438546" y="2413262"/>
            <a:ext cx="3008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Прямоугольник 16">
            <a:extLst>
              <a:ext uri="{FF2B5EF4-FFF2-40B4-BE49-F238E27FC236}">
                <a16:creationId xmlns:a16="http://schemas.microsoft.com/office/drawing/2014/main" id="{4EE348A4-B6C0-4033-9562-0DAB564A4BD3}"/>
              </a:ext>
            </a:extLst>
          </p:cNvPr>
          <p:cNvSpPr/>
          <p:nvPr/>
        </p:nvSpPr>
        <p:spPr>
          <a:xfrm>
            <a:off x="6096000" y="3078060"/>
            <a:ext cx="1520858" cy="67053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For by nested lists and call API for </a:t>
            </a:r>
            <a:r>
              <a:rPr lang="en-US" sz="1400" dirty="0" err="1"/>
              <a:t>BustedVersion</a:t>
            </a:r>
            <a:r>
              <a:rPr lang="en-US" sz="1400" dirty="0"/>
              <a:t> </a:t>
            </a:r>
            <a:endParaRPr lang="ru-RU" sz="1400" dirty="0"/>
          </a:p>
        </p:txBody>
      </p:sp>
      <p:sp>
        <p:nvSpPr>
          <p:cNvPr id="23" name="Прямоугольник 22">
            <a:extLst>
              <a:ext uri="{FF2B5EF4-FFF2-40B4-BE49-F238E27FC236}">
                <a16:creationId xmlns:a16="http://schemas.microsoft.com/office/drawing/2014/main" id="{8C800994-F505-45A4-ACCB-AD94D6FF4879}"/>
              </a:ext>
            </a:extLst>
          </p:cNvPr>
          <p:cNvSpPr/>
          <p:nvPr/>
        </p:nvSpPr>
        <p:spPr>
          <a:xfrm>
            <a:off x="8886457" y="3503137"/>
            <a:ext cx="1520858" cy="67053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For by nested lists and call API for Core</a:t>
            </a:r>
            <a:endParaRPr lang="ru-RU" sz="1400" dirty="0"/>
          </a:p>
        </p:txBody>
      </p:sp>
      <p:sp>
        <p:nvSpPr>
          <p:cNvPr id="24" name="Прямоугольник 23">
            <a:extLst>
              <a:ext uri="{FF2B5EF4-FFF2-40B4-BE49-F238E27FC236}">
                <a16:creationId xmlns:a16="http://schemas.microsoft.com/office/drawing/2014/main" id="{6F053164-2123-4C96-9CC6-9306509E7945}"/>
              </a:ext>
            </a:extLst>
          </p:cNvPr>
          <p:cNvSpPr/>
          <p:nvPr/>
        </p:nvSpPr>
        <p:spPr>
          <a:xfrm>
            <a:off x="9657791" y="4356436"/>
            <a:ext cx="1520858" cy="67053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For by nested lists and call API for </a:t>
            </a:r>
            <a:r>
              <a:rPr lang="en-US" sz="1400" dirty="0" err="1"/>
              <a:t>LaunchPad</a:t>
            </a:r>
            <a:r>
              <a:rPr lang="en-US" sz="1400" dirty="0"/>
              <a:t> </a:t>
            </a:r>
            <a:endParaRPr lang="ru-RU" sz="1400" dirty="0"/>
          </a:p>
        </p:txBody>
      </p:sp>
      <p:sp>
        <p:nvSpPr>
          <p:cNvPr id="25" name="Прямоугольник 24">
            <a:extLst>
              <a:ext uri="{FF2B5EF4-FFF2-40B4-BE49-F238E27FC236}">
                <a16:creationId xmlns:a16="http://schemas.microsoft.com/office/drawing/2014/main" id="{CE765A81-EF0E-44CD-8F00-AF1CE782B4EA}"/>
              </a:ext>
            </a:extLst>
          </p:cNvPr>
          <p:cNvSpPr/>
          <p:nvPr/>
        </p:nvSpPr>
        <p:spPr>
          <a:xfrm>
            <a:off x="6979932" y="3837165"/>
            <a:ext cx="1520858" cy="67053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For by nested lists and call API for </a:t>
            </a:r>
            <a:r>
              <a:rPr lang="en-US" sz="1400" dirty="0" err="1"/>
              <a:t>PayloadData</a:t>
            </a:r>
            <a:endParaRPr lang="ru-RU" sz="1400" dirty="0"/>
          </a:p>
        </p:txBody>
      </p:sp>
      <p:cxnSp>
        <p:nvCxnSpPr>
          <p:cNvPr id="26" name="Прямая со стрелкой 25">
            <a:extLst>
              <a:ext uri="{FF2B5EF4-FFF2-40B4-BE49-F238E27FC236}">
                <a16:creationId xmlns:a16="http://schemas.microsoft.com/office/drawing/2014/main" id="{167F14FB-B351-4478-9349-DCFA0E3F08BC}"/>
              </a:ext>
            </a:extLst>
          </p:cNvPr>
          <p:cNvCxnSpPr>
            <a:cxnSpLocks/>
            <a:stCxn id="10" idx="2"/>
            <a:endCxn id="17" idx="0"/>
          </p:cNvCxnSpPr>
          <p:nvPr/>
        </p:nvCxnSpPr>
        <p:spPr>
          <a:xfrm flipH="1">
            <a:off x="6856429" y="2752627"/>
            <a:ext cx="3643377" cy="3254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Прямая со стрелкой 29">
            <a:extLst>
              <a:ext uri="{FF2B5EF4-FFF2-40B4-BE49-F238E27FC236}">
                <a16:creationId xmlns:a16="http://schemas.microsoft.com/office/drawing/2014/main" id="{3E73A68A-4F1B-4481-B640-18A469370007}"/>
              </a:ext>
            </a:extLst>
          </p:cNvPr>
          <p:cNvCxnSpPr>
            <a:cxnSpLocks/>
            <a:stCxn id="10" idx="2"/>
            <a:endCxn id="25" idx="0"/>
          </p:cNvCxnSpPr>
          <p:nvPr/>
        </p:nvCxnSpPr>
        <p:spPr>
          <a:xfrm flipH="1">
            <a:off x="7740361" y="2752627"/>
            <a:ext cx="2759445" cy="10845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Прямая со стрелкой 30">
            <a:extLst>
              <a:ext uri="{FF2B5EF4-FFF2-40B4-BE49-F238E27FC236}">
                <a16:creationId xmlns:a16="http://schemas.microsoft.com/office/drawing/2014/main" id="{0B71B567-1CF6-44F0-A971-A346AB35BFF0}"/>
              </a:ext>
            </a:extLst>
          </p:cNvPr>
          <p:cNvCxnSpPr>
            <a:cxnSpLocks/>
            <a:stCxn id="10" idx="2"/>
            <a:endCxn id="23" idx="0"/>
          </p:cNvCxnSpPr>
          <p:nvPr/>
        </p:nvCxnSpPr>
        <p:spPr>
          <a:xfrm flipH="1">
            <a:off x="9646886" y="2752627"/>
            <a:ext cx="852920" cy="7505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Прямоугольник 41">
            <a:extLst>
              <a:ext uri="{FF2B5EF4-FFF2-40B4-BE49-F238E27FC236}">
                <a16:creationId xmlns:a16="http://schemas.microsoft.com/office/drawing/2014/main" id="{F4C61BDD-3D4D-4A70-850E-264D1E921717}"/>
              </a:ext>
            </a:extLst>
          </p:cNvPr>
          <p:cNvSpPr/>
          <p:nvPr/>
        </p:nvSpPr>
        <p:spPr>
          <a:xfrm>
            <a:off x="7954343" y="5054022"/>
            <a:ext cx="1520858" cy="67053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Filter and enrich data</a:t>
            </a:r>
            <a:endParaRPr lang="ru-RU" sz="1400" dirty="0"/>
          </a:p>
        </p:txBody>
      </p:sp>
      <p:cxnSp>
        <p:nvCxnSpPr>
          <p:cNvPr id="45" name="Прямая со стрелкой 44">
            <a:extLst>
              <a:ext uri="{FF2B5EF4-FFF2-40B4-BE49-F238E27FC236}">
                <a16:creationId xmlns:a16="http://schemas.microsoft.com/office/drawing/2014/main" id="{31E9DDC1-308A-4B8C-9908-92FE7992F345}"/>
              </a:ext>
            </a:extLst>
          </p:cNvPr>
          <p:cNvCxnSpPr>
            <a:cxnSpLocks/>
            <a:stCxn id="24" idx="2"/>
            <a:endCxn id="42" idx="3"/>
          </p:cNvCxnSpPr>
          <p:nvPr/>
        </p:nvCxnSpPr>
        <p:spPr>
          <a:xfrm flipH="1">
            <a:off x="9475201" y="5026970"/>
            <a:ext cx="943019" cy="3623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Прямая со стрелкой 47">
            <a:extLst>
              <a:ext uri="{FF2B5EF4-FFF2-40B4-BE49-F238E27FC236}">
                <a16:creationId xmlns:a16="http://schemas.microsoft.com/office/drawing/2014/main" id="{2D79F50C-B006-4C1E-8ECD-097F2E6BB821}"/>
              </a:ext>
            </a:extLst>
          </p:cNvPr>
          <p:cNvCxnSpPr>
            <a:cxnSpLocks/>
            <a:stCxn id="25" idx="2"/>
            <a:endCxn id="42" idx="0"/>
          </p:cNvCxnSpPr>
          <p:nvPr/>
        </p:nvCxnSpPr>
        <p:spPr>
          <a:xfrm>
            <a:off x="7740361" y="4507699"/>
            <a:ext cx="974411" cy="5463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Прямая со стрелкой 48">
            <a:extLst>
              <a:ext uri="{FF2B5EF4-FFF2-40B4-BE49-F238E27FC236}">
                <a16:creationId xmlns:a16="http://schemas.microsoft.com/office/drawing/2014/main" id="{F4FBD397-C556-4D25-812D-FCE0BF2C43B5}"/>
              </a:ext>
            </a:extLst>
          </p:cNvPr>
          <p:cNvCxnSpPr>
            <a:cxnSpLocks/>
            <a:stCxn id="23" idx="2"/>
            <a:endCxn id="42" idx="0"/>
          </p:cNvCxnSpPr>
          <p:nvPr/>
        </p:nvCxnSpPr>
        <p:spPr>
          <a:xfrm flipH="1">
            <a:off x="8714772" y="4173671"/>
            <a:ext cx="932114" cy="8803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Соединитель: уступ 54">
            <a:extLst>
              <a:ext uri="{FF2B5EF4-FFF2-40B4-BE49-F238E27FC236}">
                <a16:creationId xmlns:a16="http://schemas.microsoft.com/office/drawing/2014/main" id="{08DA40EA-321A-4CB8-94CE-F5884A4AE2A9}"/>
              </a:ext>
            </a:extLst>
          </p:cNvPr>
          <p:cNvCxnSpPr>
            <a:stCxn id="10" idx="2"/>
            <a:endCxn id="24" idx="0"/>
          </p:cNvCxnSpPr>
          <p:nvPr/>
        </p:nvCxnSpPr>
        <p:spPr>
          <a:xfrm rot="5400000">
            <a:off x="9657109" y="3513738"/>
            <a:ext cx="1603809" cy="81586"/>
          </a:xfrm>
          <a:prstGeom prst="bentConnector3">
            <a:avLst>
              <a:gd name="adj1" fmla="val 92319"/>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5" name="Соединитель: уступ 64">
            <a:extLst>
              <a:ext uri="{FF2B5EF4-FFF2-40B4-BE49-F238E27FC236}">
                <a16:creationId xmlns:a16="http://schemas.microsoft.com/office/drawing/2014/main" id="{E13ABA5E-E0B3-4B3E-A6A5-1D0D45527D41}"/>
              </a:ext>
            </a:extLst>
          </p:cNvPr>
          <p:cNvCxnSpPr>
            <a:cxnSpLocks/>
            <a:stCxn id="17" idx="2"/>
            <a:endCxn id="42" idx="1"/>
          </p:cNvCxnSpPr>
          <p:nvPr/>
        </p:nvCxnSpPr>
        <p:spPr>
          <a:xfrm rot="16200000" flipH="1">
            <a:off x="6585039" y="4019984"/>
            <a:ext cx="1640695" cy="109791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Scraping process includes receiving html page by function get of the requests module, parse it by methods of soup object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module), create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 from </a:t>
            </a:r>
            <a:r>
              <a:rPr lang="en-US" sz="2200" dirty="0" err="1">
                <a:solidFill>
                  <a:schemeClr val="accent3">
                    <a:lumMod val="25000"/>
                  </a:schemeClr>
                </a:solidFill>
                <a:latin typeface="Abadi"/>
              </a:rPr>
              <a:t>dict</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https://github.com/vitalyvb1974/ds/blob/main/jupyter-labs-webscraping.ipynb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7" name="Прямоугольник 6">
            <a:extLst>
              <a:ext uri="{FF2B5EF4-FFF2-40B4-BE49-F238E27FC236}">
                <a16:creationId xmlns:a16="http://schemas.microsoft.com/office/drawing/2014/main" id="{FC6E9295-07CF-4F21-896E-2B29D28087F4}"/>
              </a:ext>
            </a:extLst>
          </p:cNvPr>
          <p:cNvSpPr/>
          <p:nvPr/>
        </p:nvSpPr>
        <p:spPr>
          <a:xfrm>
            <a:off x="6096000"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Response = </a:t>
            </a:r>
            <a:r>
              <a:rPr lang="en-US" sz="1400" dirty="0" err="1"/>
              <a:t>requests.get</a:t>
            </a:r>
            <a:r>
              <a:rPr lang="en-US" sz="1400" dirty="0"/>
              <a:t>()</a:t>
            </a:r>
            <a:endParaRPr lang="ru-RU" sz="1400" dirty="0"/>
          </a:p>
        </p:txBody>
      </p:sp>
      <p:sp>
        <p:nvSpPr>
          <p:cNvPr id="8" name="Прямоугольник 7">
            <a:extLst>
              <a:ext uri="{FF2B5EF4-FFF2-40B4-BE49-F238E27FC236}">
                <a16:creationId xmlns:a16="http://schemas.microsoft.com/office/drawing/2014/main" id="{849BA3F4-0583-4CBE-A6C7-342B777C5727}"/>
              </a:ext>
            </a:extLst>
          </p:cNvPr>
          <p:cNvSpPr/>
          <p:nvPr/>
        </p:nvSpPr>
        <p:spPr>
          <a:xfrm>
            <a:off x="7917688"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soup = </a:t>
            </a:r>
            <a:r>
              <a:rPr lang="en-US" sz="1400" dirty="0" err="1"/>
              <a:t>BeautifulSoup</a:t>
            </a:r>
            <a:r>
              <a:rPr lang="en-US" sz="1400" dirty="0"/>
              <a:t>( </a:t>
            </a:r>
            <a:r>
              <a:rPr lang="en-US" sz="1400" dirty="0" err="1"/>
              <a:t>Response.text</a:t>
            </a:r>
            <a:r>
              <a:rPr lang="en-US" sz="1400" dirty="0"/>
              <a:t> )</a:t>
            </a:r>
            <a:endParaRPr lang="ru-RU" sz="1400" dirty="0"/>
          </a:p>
        </p:txBody>
      </p:sp>
      <p:cxnSp>
        <p:nvCxnSpPr>
          <p:cNvPr id="9" name="Прямая со стрелкой 8">
            <a:extLst>
              <a:ext uri="{FF2B5EF4-FFF2-40B4-BE49-F238E27FC236}">
                <a16:creationId xmlns:a16="http://schemas.microsoft.com/office/drawing/2014/main" id="{741A1F0C-EFBD-40F7-99A6-831C52B8FC04}"/>
              </a:ext>
            </a:extLst>
          </p:cNvPr>
          <p:cNvCxnSpPr>
            <a:cxnSpLocks/>
            <a:stCxn id="7" idx="3"/>
            <a:endCxn id="8" idx="1"/>
          </p:cNvCxnSpPr>
          <p:nvPr/>
        </p:nvCxnSpPr>
        <p:spPr>
          <a:xfrm>
            <a:off x="7616858" y="2413262"/>
            <a:ext cx="30083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Прямоугольник 9">
            <a:extLst>
              <a:ext uri="{FF2B5EF4-FFF2-40B4-BE49-F238E27FC236}">
                <a16:creationId xmlns:a16="http://schemas.microsoft.com/office/drawing/2014/main" id="{089CBD3E-2C62-44C1-97E9-8EEDAEF98D0D}"/>
              </a:ext>
            </a:extLst>
          </p:cNvPr>
          <p:cNvSpPr/>
          <p:nvPr/>
        </p:nvSpPr>
        <p:spPr>
          <a:xfrm>
            <a:off x="9739377" y="2073896"/>
            <a:ext cx="1520858" cy="67873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Get tables by </a:t>
            </a:r>
            <a:r>
              <a:rPr lang="en-US" sz="1400" dirty="0" err="1"/>
              <a:t>soup.find_all</a:t>
            </a:r>
            <a:r>
              <a:rPr lang="en-US" sz="1400" dirty="0"/>
              <a:t>( "table“ )</a:t>
            </a:r>
            <a:endParaRPr lang="ru-RU" sz="1400" dirty="0"/>
          </a:p>
        </p:txBody>
      </p:sp>
      <p:cxnSp>
        <p:nvCxnSpPr>
          <p:cNvPr id="12" name="Прямая со стрелкой 11">
            <a:extLst>
              <a:ext uri="{FF2B5EF4-FFF2-40B4-BE49-F238E27FC236}">
                <a16:creationId xmlns:a16="http://schemas.microsoft.com/office/drawing/2014/main" id="{0A8A61BD-6445-4B21-9918-95E0C3A9A4AB}"/>
              </a:ext>
            </a:extLst>
          </p:cNvPr>
          <p:cNvCxnSpPr>
            <a:cxnSpLocks/>
            <a:stCxn id="8" idx="3"/>
            <a:endCxn id="10" idx="1"/>
          </p:cNvCxnSpPr>
          <p:nvPr/>
        </p:nvCxnSpPr>
        <p:spPr>
          <a:xfrm>
            <a:off x="9438546" y="2413262"/>
            <a:ext cx="3008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Прямоугольник 12">
            <a:extLst>
              <a:ext uri="{FF2B5EF4-FFF2-40B4-BE49-F238E27FC236}">
                <a16:creationId xmlns:a16="http://schemas.microsoft.com/office/drawing/2014/main" id="{7FCAF0DD-88AC-4C71-B7FB-7F92906D706F}"/>
              </a:ext>
            </a:extLst>
          </p:cNvPr>
          <p:cNvSpPr/>
          <p:nvPr/>
        </p:nvSpPr>
        <p:spPr>
          <a:xfrm>
            <a:off x="6096000" y="3078060"/>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Extract column names</a:t>
            </a:r>
            <a:endParaRPr lang="ru-RU" sz="1400" dirty="0"/>
          </a:p>
        </p:txBody>
      </p:sp>
      <p:sp>
        <p:nvSpPr>
          <p:cNvPr id="20" name="Прямоугольник 19">
            <a:extLst>
              <a:ext uri="{FF2B5EF4-FFF2-40B4-BE49-F238E27FC236}">
                <a16:creationId xmlns:a16="http://schemas.microsoft.com/office/drawing/2014/main" id="{F96283F3-A323-452F-B4A0-AAB7BECB1649}"/>
              </a:ext>
            </a:extLst>
          </p:cNvPr>
          <p:cNvSpPr/>
          <p:nvPr/>
        </p:nvSpPr>
        <p:spPr>
          <a:xfrm>
            <a:off x="8218519" y="3078060"/>
            <a:ext cx="1520858" cy="67380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Create dictionary with table’s data</a:t>
            </a:r>
            <a:endParaRPr lang="ru-RU" sz="1400" dirty="0"/>
          </a:p>
        </p:txBody>
      </p:sp>
      <p:cxnSp>
        <p:nvCxnSpPr>
          <p:cNvPr id="24" name="Соединитель: уступ 23">
            <a:extLst>
              <a:ext uri="{FF2B5EF4-FFF2-40B4-BE49-F238E27FC236}">
                <a16:creationId xmlns:a16="http://schemas.microsoft.com/office/drawing/2014/main" id="{5163F926-DF56-4CE2-82A0-35180331D4F8}"/>
              </a:ext>
            </a:extLst>
          </p:cNvPr>
          <p:cNvCxnSpPr>
            <a:cxnSpLocks/>
            <a:stCxn id="10" idx="2"/>
            <a:endCxn id="13" idx="0"/>
          </p:cNvCxnSpPr>
          <p:nvPr/>
        </p:nvCxnSpPr>
        <p:spPr>
          <a:xfrm rot="5400000">
            <a:off x="8515402" y="1093655"/>
            <a:ext cx="325433" cy="364337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Прямая со стрелкой 31">
            <a:extLst>
              <a:ext uri="{FF2B5EF4-FFF2-40B4-BE49-F238E27FC236}">
                <a16:creationId xmlns:a16="http://schemas.microsoft.com/office/drawing/2014/main" id="{BA1107BA-3FD8-4B65-B06F-6E421CC38AEA}"/>
              </a:ext>
            </a:extLst>
          </p:cNvPr>
          <p:cNvCxnSpPr>
            <a:cxnSpLocks/>
            <a:stCxn id="13" idx="3"/>
            <a:endCxn id="20" idx="1"/>
          </p:cNvCxnSpPr>
          <p:nvPr/>
        </p:nvCxnSpPr>
        <p:spPr>
          <a:xfrm flipV="1">
            <a:off x="7616858" y="3414964"/>
            <a:ext cx="601661" cy="24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Прямая со стрелкой 34">
            <a:extLst>
              <a:ext uri="{FF2B5EF4-FFF2-40B4-BE49-F238E27FC236}">
                <a16:creationId xmlns:a16="http://schemas.microsoft.com/office/drawing/2014/main" id="{D6D1DD19-8095-4435-9F0A-E5C7B340FBBF}"/>
              </a:ext>
            </a:extLst>
          </p:cNvPr>
          <p:cNvCxnSpPr>
            <a:cxnSpLocks/>
            <a:stCxn id="20" idx="2"/>
            <a:endCxn id="36" idx="0"/>
          </p:cNvCxnSpPr>
          <p:nvPr/>
        </p:nvCxnSpPr>
        <p:spPr>
          <a:xfrm>
            <a:off x="8978948" y="3751868"/>
            <a:ext cx="0" cy="6170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Прямоугольник 35">
            <a:extLst>
              <a:ext uri="{FF2B5EF4-FFF2-40B4-BE49-F238E27FC236}">
                <a16:creationId xmlns:a16="http://schemas.microsoft.com/office/drawing/2014/main" id="{C18725E4-490D-462E-B71D-043A33E89B03}"/>
              </a:ext>
            </a:extLst>
          </p:cNvPr>
          <p:cNvSpPr/>
          <p:nvPr/>
        </p:nvSpPr>
        <p:spPr>
          <a:xfrm>
            <a:off x="8218519" y="4368929"/>
            <a:ext cx="1520858" cy="67380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Create </a:t>
            </a:r>
            <a:r>
              <a:rPr lang="en-US" sz="1400" dirty="0" err="1"/>
              <a:t>DataFrame</a:t>
            </a:r>
            <a:r>
              <a:rPr lang="en-US" sz="1400" dirty="0"/>
              <a:t> from dictionary</a:t>
            </a:r>
            <a:endParaRPr lang="ru-RU" sz="1400" dirty="0"/>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795</TotalTime>
  <Words>2867</Words>
  <Application>Microsoft Office PowerPoint</Application>
  <PresentationFormat>Широкоэкранный</PresentationFormat>
  <Paragraphs>551</Paragraphs>
  <Slides>47</Slides>
  <Notes>37</Notes>
  <HiddenSlides>0</HiddenSlides>
  <MMClips>0</MMClips>
  <ScaleCrop>false</ScaleCrop>
  <HeadingPairs>
    <vt:vector size="6" baseType="variant">
      <vt:variant>
        <vt:lpstr>Использованные шрифты</vt:lpstr>
      </vt:variant>
      <vt:variant>
        <vt:i4>8</vt:i4>
      </vt:variant>
      <vt:variant>
        <vt:lpstr>Тема</vt:lpstr>
      </vt:variant>
      <vt:variant>
        <vt:i4>1</vt:i4>
      </vt:variant>
      <vt:variant>
        <vt:lpstr>Заголовки слайдов</vt:lpstr>
      </vt:variant>
      <vt:variant>
        <vt:i4>47</vt:i4>
      </vt:variant>
    </vt:vector>
  </HeadingPairs>
  <TitlesOfParts>
    <vt:vector size="56" baseType="lpstr">
      <vt:lpstr>Abadi</vt:lpstr>
      <vt:lpstr>-apple-system</vt:lpstr>
      <vt:lpstr>Arial</vt:lpstr>
      <vt:lpstr>Calibri</vt:lpstr>
      <vt:lpstr>Calibri Light</vt:lpstr>
      <vt:lpstr>IBM Plex Mono SemiBold</vt:lpstr>
      <vt:lpstr>IBM Plex Mono Text</vt:lpstr>
      <vt:lpstr>var(--jp-code-font-family)</vt:lpstr>
      <vt:lpstr>Custom Design</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Виталий Бабич</cp:lastModifiedBy>
  <cp:revision>216</cp:revision>
  <dcterms:created xsi:type="dcterms:W3CDTF">2021-04-29T18:58:34Z</dcterms:created>
  <dcterms:modified xsi:type="dcterms:W3CDTF">2022-06-03T14:42:22Z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